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8288000" cy="10287000"/>
  <p:notesSz cx="6858000" cy="9144000"/>
  <p:embeddedFontLst>
    <p:embeddedFont>
      <p:font typeface="IBM Plex Sans" charset="1" panose="020B0503050203000203"/>
      <p:regular r:id="rId48"/>
    </p:embeddedFont>
    <p:embeddedFont>
      <p:font typeface="IBM Plex Sans Condensed Italics" charset="1" panose="020B0506050203000203"/>
      <p:regular r:id="rId49"/>
    </p:embeddedFont>
    <p:embeddedFont>
      <p:font typeface="Noto Sans Bold" charset="1" panose="020B0802040504020204"/>
      <p:regular r:id="rId50"/>
    </p:embeddedFont>
    <p:embeddedFont>
      <p:font typeface="DejaVu Serif Bold" charset="1" panose="02060803050605020204"/>
      <p:regular r:id="rId51"/>
    </p:embeddedFont>
    <p:embeddedFont>
      <p:font typeface="IBM Plex Sans Bold Italics" charset="1" panose="020B0803050203000203"/>
      <p:regular r:id="rId52"/>
    </p:embeddedFont>
    <p:embeddedFont>
      <p:font typeface="Calibri (MS)" charset="1" panose="020F0502020204030204"/>
      <p:regular r:id="rId53"/>
    </p:embeddedFont>
    <p:embeddedFont>
      <p:font typeface="IBM Plex Sans Condensed" charset="1" panose="020B0506050203000203"/>
      <p:regular r:id="rId54"/>
    </p:embeddedFont>
    <p:embeddedFont>
      <p:font typeface="IBM Plex Sans Condensed Bold Italics" charset="1" panose="020B0806050203000203"/>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06621" y="9403401"/>
            <a:ext cx="13874746" cy="380369"/>
          </a:xfrm>
          <a:custGeom>
            <a:avLst/>
            <a:gdLst/>
            <a:ahLst/>
            <a:cxnLst/>
            <a:rect r="r" b="b" t="t" l="l"/>
            <a:pathLst>
              <a:path h="380369" w="13874746">
                <a:moveTo>
                  <a:pt x="0" y="0"/>
                </a:moveTo>
                <a:lnTo>
                  <a:pt x="13874746" y="0"/>
                </a:lnTo>
                <a:lnTo>
                  <a:pt x="13874746" y="380369"/>
                </a:lnTo>
                <a:lnTo>
                  <a:pt x="0" y="380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005823" y="249884"/>
            <a:ext cx="3907922" cy="2158036"/>
          </a:xfrm>
          <a:custGeom>
            <a:avLst/>
            <a:gdLst/>
            <a:ahLst/>
            <a:cxnLst/>
            <a:rect r="r" b="b" t="t" l="l"/>
            <a:pathLst>
              <a:path h="2158036" w="3907922">
                <a:moveTo>
                  <a:pt x="0" y="0"/>
                </a:moveTo>
                <a:lnTo>
                  <a:pt x="3907922" y="0"/>
                </a:lnTo>
                <a:lnTo>
                  <a:pt x="3907922" y="2158036"/>
                </a:lnTo>
                <a:lnTo>
                  <a:pt x="0" y="2158036"/>
                </a:lnTo>
                <a:lnTo>
                  <a:pt x="0" y="0"/>
                </a:lnTo>
                <a:close/>
              </a:path>
            </a:pathLst>
          </a:custGeom>
          <a:blipFill>
            <a:blip r:embed="rId4"/>
            <a:stretch>
              <a:fillRect l="0" t="0" r="0" b="0"/>
            </a:stretch>
          </a:blipFill>
        </p:spPr>
      </p:sp>
      <p:sp>
        <p:nvSpPr>
          <p:cNvPr name="TextBox 4" id="4"/>
          <p:cNvSpPr txBox="true"/>
          <p:nvPr/>
        </p:nvSpPr>
        <p:spPr>
          <a:xfrm rot="0">
            <a:off x="4740472" y="2718563"/>
            <a:ext cx="9403631" cy="1102518"/>
          </a:xfrm>
          <a:prstGeom prst="rect">
            <a:avLst/>
          </a:prstGeom>
        </p:spPr>
        <p:txBody>
          <a:bodyPr anchor="t" rtlCol="false" tIns="0" lIns="0" bIns="0" rIns="0">
            <a:spAutoFit/>
          </a:bodyPr>
          <a:lstStyle/>
          <a:p>
            <a:pPr algn="ctr">
              <a:lnSpc>
                <a:spcPts val="9174"/>
              </a:lnSpc>
            </a:pPr>
            <a:r>
              <a:rPr lang="en-US" sz="6552" spc="-91">
                <a:solidFill>
                  <a:srgbClr val="000000"/>
                </a:solidFill>
                <a:latin typeface="IBM Plex Sans"/>
                <a:ea typeface="IBM Plex Sans"/>
                <a:cs typeface="IBM Plex Sans"/>
                <a:sym typeface="IBM Plex Sans"/>
              </a:rPr>
              <a:t>Đồ Án Giữa Kì</a:t>
            </a:r>
          </a:p>
        </p:txBody>
      </p:sp>
      <p:sp>
        <p:nvSpPr>
          <p:cNvPr name="TextBox 5" id="5"/>
          <p:cNvSpPr txBox="true"/>
          <p:nvPr/>
        </p:nvSpPr>
        <p:spPr>
          <a:xfrm rot="0">
            <a:off x="6024408" y="4295192"/>
            <a:ext cx="6444746" cy="756777"/>
          </a:xfrm>
          <a:prstGeom prst="rect">
            <a:avLst/>
          </a:prstGeom>
        </p:spPr>
        <p:txBody>
          <a:bodyPr anchor="t" rtlCol="false" tIns="0" lIns="0" bIns="0" rIns="0">
            <a:spAutoFit/>
          </a:bodyPr>
          <a:lstStyle/>
          <a:p>
            <a:pPr algn="ctr">
              <a:lnSpc>
                <a:spcPts val="6299"/>
              </a:lnSpc>
            </a:pPr>
            <a:r>
              <a:rPr lang="en-US" sz="4500" spc="-63">
                <a:solidFill>
                  <a:srgbClr val="000000"/>
                </a:solidFill>
                <a:latin typeface="IBM Plex Sans"/>
                <a:ea typeface="IBM Plex Sans"/>
                <a:cs typeface="IBM Plex Sans"/>
                <a:sym typeface="IBM Plex Sans"/>
              </a:rPr>
              <a:t>Môn học: Học Máy</a:t>
            </a:r>
          </a:p>
        </p:txBody>
      </p:sp>
      <p:sp>
        <p:nvSpPr>
          <p:cNvPr name="TextBox 6" id="6"/>
          <p:cNvSpPr txBox="true"/>
          <p:nvPr/>
        </p:nvSpPr>
        <p:spPr>
          <a:xfrm rot="0">
            <a:off x="8007513" y="6209133"/>
            <a:ext cx="2099036" cy="594978"/>
          </a:xfrm>
          <a:prstGeom prst="rect">
            <a:avLst/>
          </a:prstGeom>
        </p:spPr>
        <p:txBody>
          <a:bodyPr anchor="t" rtlCol="false" tIns="0" lIns="0" bIns="0" rIns="0">
            <a:spAutoFit/>
          </a:bodyPr>
          <a:lstStyle/>
          <a:p>
            <a:pPr algn="l">
              <a:lnSpc>
                <a:spcPts val="4892"/>
              </a:lnSpc>
            </a:pPr>
            <a:r>
              <a:rPr lang="en-US" sz="3494" spc="-45">
                <a:solidFill>
                  <a:srgbClr val="000000"/>
                </a:solidFill>
                <a:latin typeface="IBM Plex Sans"/>
                <a:ea typeface="IBM Plex Sans"/>
                <a:cs typeface="IBM Plex Sans"/>
                <a:sym typeface="IBM Plex Sans"/>
              </a:rPr>
              <a:t>Nhóm</a:t>
            </a:r>
            <a:r>
              <a:rPr lang="en-US" sz="3494" spc="-45">
                <a:solidFill>
                  <a:srgbClr val="000000"/>
                </a:solidFill>
                <a:latin typeface="IBM Plex Sans"/>
                <a:ea typeface="IBM Plex Sans"/>
                <a:cs typeface="IBM Plex Sans"/>
                <a:sym typeface="IBM Plex Sans"/>
              </a:rPr>
              <a:t>: 07</a:t>
            </a:r>
          </a:p>
        </p:txBody>
      </p:sp>
      <p:sp>
        <p:nvSpPr>
          <p:cNvPr name="TextBox 7" id="7"/>
          <p:cNvSpPr txBox="true"/>
          <p:nvPr/>
        </p:nvSpPr>
        <p:spPr>
          <a:xfrm rot="0">
            <a:off x="9246781" y="8155210"/>
            <a:ext cx="1999256" cy="503896"/>
          </a:xfrm>
          <a:prstGeom prst="rect">
            <a:avLst/>
          </a:prstGeom>
        </p:spPr>
        <p:txBody>
          <a:bodyPr anchor="t" rtlCol="false" tIns="0" lIns="0" bIns="0" rIns="0">
            <a:spAutoFit/>
          </a:bodyPr>
          <a:lstStyle/>
          <a:p>
            <a:pPr algn="l">
              <a:lnSpc>
                <a:spcPts val="4200"/>
              </a:lnSpc>
            </a:pPr>
            <a:r>
              <a:rPr lang="en-US" sz="3000" i="true" spc="44">
                <a:solidFill>
                  <a:srgbClr val="000000"/>
                </a:solidFill>
                <a:latin typeface="IBM Plex Sans Condensed Italics"/>
                <a:ea typeface="IBM Plex Sans Condensed Italics"/>
                <a:cs typeface="IBM Plex Sans Condensed Italics"/>
                <a:sym typeface="IBM Plex Sans Condensed Italics"/>
              </a:rPr>
              <a:t>Hướng dẫn:</a:t>
            </a:r>
          </a:p>
        </p:txBody>
      </p:sp>
      <p:sp>
        <p:nvSpPr>
          <p:cNvPr name="TextBox 8" id="8"/>
          <p:cNvSpPr txBox="true"/>
          <p:nvPr/>
        </p:nvSpPr>
        <p:spPr>
          <a:xfrm rot="0">
            <a:off x="11241084" y="8155972"/>
            <a:ext cx="954598" cy="503896"/>
          </a:xfrm>
          <a:prstGeom prst="rect">
            <a:avLst/>
          </a:prstGeom>
        </p:spPr>
        <p:txBody>
          <a:bodyPr anchor="t" rtlCol="false" tIns="0" lIns="0" bIns="0" rIns="0">
            <a:spAutoFit/>
          </a:bodyPr>
          <a:lstStyle/>
          <a:p>
            <a:pPr algn="l">
              <a:lnSpc>
                <a:spcPts val="4200"/>
              </a:lnSpc>
            </a:pPr>
            <a:r>
              <a:rPr lang="en-US" sz="3000" spc="-30">
                <a:solidFill>
                  <a:srgbClr val="000000"/>
                </a:solidFill>
                <a:latin typeface="IBM Plex Sans"/>
                <a:ea typeface="IBM Plex Sans"/>
                <a:cs typeface="IBM Plex Sans"/>
                <a:sym typeface="IBM Plex Sans"/>
              </a:rPr>
              <a:t>Thầy</a:t>
            </a:r>
          </a:p>
        </p:txBody>
      </p:sp>
      <p:sp>
        <p:nvSpPr>
          <p:cNvPr name="TextBox 9" id="9"/>
          <p:cNvSpPr txBox="true"/>
          <p:nvPr/>
        </p:nvSpPr>
        <p:spPr>
          <a:xfrm rot="0">
            <a:off x="12084345" y="8155972"/>
            <a:ext cx="3346644" cy="503896"/>
          </a:xfrm>
          <a:prstGeom prst="rect">
            <a:avLst/>
          </a:prstGeom>
        </p:spPr>
        <p:txBody>
          <a:bodyPr anchor="t" rtlCol="false" tIns="0" lIns="0" bIns="0" rIns="0">
            <a:spAutoFit/>
          </a:bodyPr>
          <a:lstStyle/>
          <a:p>
            <a:pPr algn="l">
              <a:lnSpc>
                <a:spcPts val="4200"/>
              </a:lnSpc>
            </a:pPr>
            <a:r>
              <a:rPr lang="en-US" sz="3000" spc="-42">
                <a:solidFill>
                  <a:srgbClr val="000000"/>
                </a:solidFill>
                <a:latin typeface="IBM Plex Sans"/>
                <a:ea typeface="IBM Plex Sans"/>
                <a:cs typeface="IBM Plex Sans"/>
                <a:sym typeface="IBM Plex Sans"/>
              </a:rPr>
              <a:t> Lê Anh Cường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Freeform 3" id="3"/>
          <p:cNvSpPr/>
          <p:nvPr/>
        </p:nvSpPr>
        <p:spPr>
          <a:xfrm flipH="false" flipV="false" rot="0">
            <a:off x="644363" y="3046561"/>
            <a:ext cx="7878223" cy="5987449"/>
          </a:xfrm>
          <a:custGeom>
            <a:avLst/>
            <a:gdLst/>
            <a:ahLst/>
            <a:cxnLst/>
            <a:rect r="r" b="b" t="t" l="l"/>
            <a:pathLst>
              <a:path h="5987449" w="7878223">
                <a:moveTo>
                  <a:pt x="0" y="0"/>
                </a:moveTo>
                <a:lnTo>
                  <a:pt x="7878223" y="0"/>
                </a:lnTo>
                <a:lnTo>
                  <a:pt x="7878223" y="5987450"/>
                </a:lnTo>
                <a:lnTo>
                  <a:pt x="0" y="5987450"/>
                </a:lnTo>
                <a:lnTo>
                  <a:pt x="0" y="0"/>
                </a:lnTo>
                <a:close/>
              </a:path>
            </a:pathLst>
          </a:custGeom>
          <a:blipFill>
            <a:blip r:embed="rId3"/>
            <a:stretch>
              <a:fillRect l="0" t="0" r="0" b="0"/>
            </a:stretch>
          </a:blipFill>
        </p:spPr>
      </p:sp>
      <p:sp>
        <p:nvSpPr>
          <p:cNvPr name="Freeform 4" id="4"/>
          <p:cNvSpPr/>
          <p:nvPr/>
        </p:nvSpPr>
        <p:spPr>
          <a:xfrm flipH="false" flipV="false" rot="0">
            <a:off x="9663845" y="2939489"/>
            <a:ext cx="8024255" cy="5958009"/>
          </a:xfrm>
          <a:custGeom>
            <a:avLst/>
            <a:gdLst/>
            <a:ahLst/>
            <a:cxnLst/>
            <a:rect r="r" b="b" t="t" l="l"/>
            <a:pathLst>
              <a:path h="5958009" w="8024255">
                <a:moveTo>
                  <a:pt x="0" y="0"/>
                </a:moveTo>
                <a:lnTo>
                  <a:pt x="8024255" y="0"/>
                </a:lnTo>
                <a:lnTo>
                  <a:pt x="8024255" y="5958009"/>
                </a:lnTo>
                <a:lnTo>
                  <a:pt x="0" y="5958009"/>
                </a:lnTo>
                <a:lnTo>
                  <a:pt x="0" y="0"/>
                </a:lnTo>
                <a:close/>
              </a:path>
            </a:pathLst>
          </a:custGeom>
          <a:blipFill>
            <a:blip r:embed="rId4"/>
            <a:stretch>
              <a:fillRect l="0" t="0" r="0" b="0"/>
            </a:stretch>
          </a:blipFill>
        </p:spPr>
      </p:sp>
      <p:sp>
        <p:nvSpPr>
          <p:cNvPr name="TextBox 5" id="5"/>
          <p:cNvSpPr txBox="true"/>
          <p:nvPr/>
        </p:nvSpPr>
        <p:spPr>
          <a:xfrm rot="0">
            <a:off x="4243090" y="16128"/>
            <a:ext cx="10547568" cy="1748471"/>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Đặc Điểm Dữ Liệu</a:t>
            </a:r>
          </a:p>
          <a:p>
            <a:pPr algn="ctr">
              <a:lnSpc>
                <a:spcPts val="7200"/>
              </a:lnSpc>
            </a:pPr>
          </a:p>
        </p:txBody>
      </p:sp>
      <p:sp>
        <p:nvSpPr>
          <p:cNvPr name="TextBox 6" id="6"/>
          <p:cNvSpPr txBox="true"/>
          <p:nvPr/>
        </p:nvSpPr>
        <p:spPr>
          <a:xfrm rot="0">
            <a:off x="644363" y="2218610"/>
            <a:ext cx="11344621" cy="574381"/>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Vài biểu đồ phân phối dữ liệu:</a:t>
            </a:r>
          </a:p>
        </p:txBody>
      </p:sp>
      <p:sp>
        <p:nvSpPr>
          <p:cNvPr name="TextBox 7" id="7"/>
          <p:cNvSpPr txBox="true"/>
          <p:nvPr/>
        </p:nvSpPr>
        <p:spPr>
          <a:xfrm rot="0">
            <a:off x="2770547" y="8986386"/>
            <a:ext cx="3625855" cy="382460"/>
          </a:xfrm>
          <a:prstGeom prst="rect">
            <a:avLst/>
          </a:prstGeom>
        </p:spPr>
        <p:txBody>
          <a:bodyPr anchor="t" rtlCol="false" tIns="0" lIns="0" bIns="0" rIns="0">
            <a:spAutoFit/>
          </a:bodyPr>
          <a:lstStyle/>
          <a:p>
            <a:pPr algn="l">
              <a:lnSpc>
                <a:spcPts val="3220"/>
              </a:lnSpc>
            </a:pPr>
            <a:r>
              <a:rPr lang="en-US" sz="2300" i="true">
                <a:solidFill>
                  <a:srgbClr val="000000"/>
                </a:solidFill>
                <a:latin typeface="IBM Plex Sans Condensed Italics"/>
                <a:ea typeface="IBM Plex Sans Condensed Italics"/>
                <a:cs typeface="IBM Plex Sans Condensed Italics"/>
                <a:sym typeface="IBM Plex Sans Condensed Italics"/>
              </a:rPr>
              <a:t>phân phối dữ liệu cột duration</a:t>
            </a:r>
          </a:p>
        </p:txBody>
      </p:sp>
      <p:sp>
        <p:nvSpPr>
          <p:cNvPr name="TextBox 8" id="8"/>
          <p:cNvSpPr txBox="true"/>
          <p:nvPr/>
        </p:nvSpPr>
        <p:spPr>
          <a:xfrm rot="0">
            <a:off x="12615123" y="8818969"/>
            <a:ext cx="3033336" cy="382460"/>
          </a:xfrm>
          <a:prstGeom prst="rect">
            <a:avLst/>
          </a:prstGeom>
        </p:spPr>
        <p:txBody>
          <a:bodyPr anchor="t" rtlCol="false" tIns="0" lIns="0" bIns="0" rIns="0">
            <a:spAutoFit/>
          </a:bodyPr>
          <a:lstStyle/>
          <a:p>
            <a:pPr algn="l">
              <a:lnSpc>
                <a:spcPts val="3220"/>
              </a:lnSpc>
            </a:pPr>
            <a:r>
              <a:rPr lang="en-US" sz="2300" i="true">
                <a:solidFill>
                  <a:srgbClr val="000000"/>
                </a:solidFill>
                <a:latin typeface="IBM Plex Sans Condensed Italics"/>
                <a:ea typeface="IBM Plex Sans Condensed Italics"/>
                <a:cs typeface="IBM Plex Sans Condensed Italics"/>
                <a:sym typeface="IBM Plex Sans Condensed Italics"/>
              </a:rPr>
              <a:t>phân phối dữ liệu cột job</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Freeform 3" id="3"/>
          <p:cNvSpPr/>
          <p:nvPr/>
        </p:nvSpPr>
        <p:spPr>
          <a:xfrm flipH="false" flipV="false" rot="0">
            <a:off x="3737008" y="1070185"/>
            <a:ext cx="12138823" cy="8239226"/>
          </a:xfrm>
          <a:custGeom>
            <a:avLst/>
            <a:gdLst/>
            <a:ahLst/>
            <a:cxnLst/>
            <a:rect r="r" b="b" t="t" l="l"/>
            <a:pathLst>
              <a:path h="8239226" w="12138823">
                <a:moveTo>
                  <a:pt x="0" y="0"/>
                </a:moveTo>
                <a:lnTo>
                  <a:pt x="12138823" y="0"/>
                </a:lnTo>
                <a:lnTo>
                  <a:pt x="12138823" y="8239226"/>
                </a:lnTo>
                <a:lnTo>
                  <a:pt x="0" y="8239226"/>
                </a:lnTo>
                <a:lnTo>
                  <a:pt x="0" y="0"/>
                </a:lnTo>
                <a:close/>
              </a:path>
            </a:pathLst>
          </a:custGeom>
          <a:blipFill>
            <a:blip r:embed="rId3"/>
            <a:stretch>
              <a:fillRect l="0" t="0" r="0" b="0"/>
            </a:stretch>
          </a:blipFill>
        </p:spPr>
      </p:sp>
      <p:sp>
        <p:nvSpPr>
          <p:cNvPr name="TextBox 4" id="4"/>
          <p:cNvSpPr txBox="true"/>
          <p:nvPr/>
        </p:nvSpPr>
        <p:spPr>
          <a:xfrm rot="0">
            <a:off x="4243090" y="16128"/>
            <a:ext cx="10547568" cy="1748471"/>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Đặc Điểm Dữ Liệu</a:t>
            </a:r>
          </a:p>
          <a:p>
            <a:pPr algn="ctr">
              <a:lnSpc>
                <a:spcPts val="7200"/>
              </a:lnSpc>
            </a:pPr>
          </a:p>
        </p:txBody>
      </p:sp>
      <p:sp>
        <p:nvSpPr>
          <p:cNvPr name="TextBox 5" id="5"/>
          <p:cNvSpPr txBox="true"/>
          <p:nvPr/>
        </p:nvSpPr>
        <p:spPr>
          <a:xfrm rot="0">
            <a:off x="8608740" y="9210675"/>
            <a:ext cx="2841167" cy="382460"/>
          </a:xfrm>
          <a:prstGeom prst="rect">
            <a:avLst/>
          </a:prstGeom>
        </p:spPr>
        <p:txBody>
          <a:bodyPr anchor="t" rtlCol="false" tIns="0" lIns="0" bIns="0" rIns="0">
            <a:spAutoFit/>
          </a:bodyPr>
          <a:lstStyle/>
          <a:p>
            <a:pPr algn="l">
              <a:lnSpc>
                <a:spcPts val="3220"/>
              </a:lnSpc>
            </a:pPr>
            <a:r>
              <a:rPr lang="en-US" sz="2300" i="true">
                <a:solidFill>
                  <a:srgbClr val="000000"/>
                </a:solidFill>
                <a:latin typeface="IBM Plex Sans Condensed Italics"/>
                <a:ea typeface="IBM Plex Sans Condensed Italics"/>
                <a:cs typeface="IBM Plex Sans Condensed Italics"/>
                <a:sym typeface="IBM Plex Sans Condensed Italics"/>
              </a:rPr>
              <a:t>phân phối đặc trưng số</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Freeform 3" id="3"/>
          <p:cNvSpPr/>
          <p:nvPr/>
        </p:nvSpPr>
        <p:spPr>
          <a:xfrm flipH="false" flipV="false" rot="0">
            <a:off x="644363" y="2940182"/>
            <a:ext cx="16614937" cy="5960609"/>
          </a:xfrm>
          <a:custGeom>
            <a:avLst/>
            <a:gdLst/>
            <a:ahLst/>
            <a:cxnLst/>
            <a:rect r="r" b="b" t="t" l="l"/>
            <a:pathLst>
              <a:path h="5960609" w="16614937">
                <a:moveTo>
                  <a:pt x="0" y="0"/>
                </a:moveTo>
                <a:lnTo>
                  <a:pt x="16614937" y="0"/>
                </a:lnTo>
                <a:lnTo>
                  <a:pt x="16614937" y="5960609"/>
                </a:lnTo>
                <a:lnTo>
                  <a:pt x="0" y="5960609"/>
                </a:lnTo>
                <a:lnTo>
                  <a:pt x="0" y="0"/>
                </a:lnTo>
                <a:close/>
              </a:path>
            </a:pathLst>
          </a:custGeom>
          <a:blipFill>
            <a:blip r:embed="rId3"/>
            <a:stretch>
              <a:fillRect l="0" t="0" r="0" b="0"/>
            </a:stretch>
          </a:blipFill>
        </p:spPr>
      </p:sp>
      <p:sp>
        <p:nvSpPr>
          <p:cNvPr name="TextBox 4" id="4"/>
          <p:cNvSpPr txBox="true"/>
          <p:nvPr/>
        </p:nvSpPr>
        <p:spPr>
          <a:xfrm rot="0">
            <a:off x="4243090" y="16128"/>
            <a:ext cx="10547568" cy="1748471"/>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Đặc Điểm Dữ Liệu</a:t>
            </a:r>
          </a:p>
          <a:p>
            <a:pPr algn="ctr">
              <a:lnSpc>
                <a:spcPts val="7200"/>
              </a:lnSpc>
            </a:pPr>
          </a:p>
        </p:txBody>
      </p:sp>
      <p:sp>
        <p:nvSpPr>
          <p:cNvPr name="TextBox 5" id="5"/>
          <p:cNvSpPr txBox="true"/>
          <p:nvPr/>
        </p:nvSpPr>
        <p:spPr>
          <a:xfrm rot="0">
            <a:off x="644363" y="2218610"/>
            <a:ext cx="11344621" cy="574381"/>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Vài biểu đồ phân phối dữ liệu:</a:t>
            </a:r>
          </a:p>
        </p:txBody>
      </p:sp>
      <p:sp>
        <p:nvSpPr>
          <p:cNvPr name="TextBox 6" id="6"/>
          <p:cNvSpPr txBox="true"/>
          <p:nvPr/>
        </p:nvSpPr>
        <p:spPr>
          <a:xfrm rot="0">
            <a:off x="7299044" y="8685749"/>
            <a:ext cx="3689911" cy="382460"/>
          </a:xfrm>
          <a:prstGeom prst="rect">
            <a:avLst/>
          </a:prstGeom>
        </p:spPr>
        <p:txBody>
          <a:bodyPr anchor="t" rtlCol="false" tIns="0" lIns="0" bIns="0" rIns="0">
            <a:spAutoFit/>
          </a:bodyPr>
          <a:lstStyle/>
          <a:p>
            <a:pPr algn="l">
              <a:lnSpc>
                <a:spcPts val="3220"/>
              </a:lnSpc>
            </a:pPr>
            <a:r>
              <a:rPr lang="en-US" sz="2300" i="true">
                <a:solidFill>
                  <a:srgbClr val="000000"/>
                </a:solidFill>
                <a:latin typeface="IBM Plex Sans Condensed Italics"/>
                <a:ea typeface="IBM Plex Sans Condensed Italics"/>
                <a:cs typeface="IBM Plex Sans Condensed Italics"/>
                <a:sym typeface="IBM Plex Sans Condensed Italics"/>
              </a:rPr>
              <a:t>Tần suất khách hàng theo tuổi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Freeform 3" id="3"/>
          <p:cNvSpPr/>
          <p:nvPr/>
        </p:nvSpPr>
        <p:spPr>
          <a:xfrm flipH="false" flipV="false" rot="0">
            <a:off x="4784448" y="756237"/>
            <a:ext cx="9154307" cy="8502063"/>
          </a:xfrm>
          <a:custGeom>
            <a:avLst/>
            <a:gdLst/>
            <a:ahLst/>
            <a:cxnLst/>
            <a:rect r="r" b="b" t="t" l="l"/>
            <a:pathLst>
              <a:path h="8502063" w="9154307">
                <a:moveTo>
                  <a:pt x="0" y="0"/>
                </a:moveTo>
                <a:lnTo>
                  <a:pt x="9154307" y="0"/>
                </a:lnTo>
                <a:lnTo>
                  <a:pt x="9154307" y="8502063"/>
                </a:lnTo>
                <a:lnTo>
                  <a:pt x="0" y="8502063"/>
                </a:lnTo>
                <a:lnTo>
                  <a:pt x="0" y="0"/>
                </a:lnTo>
                <a:close/>
              </a:path>
            </a:pathLst>
          </a:custGeom>
          <a:blipFill>
            <a:blip r:embed="rId3"/>
            <a:stretch>
              <a:fillRect l="0" t="0" r="0" b="0"/>
            </a:stretch>
          </a:blipFill>
        </p:spPr>
      </p:sp>
      <p:sp>
        <p:nvSpPr>
          <p:cNvPr name="TextBox 4" id="4"/>
          <p:cNvSpPr txBox="true"/>
          <p:nvPr/>
        </p:nvSpPr>
        <p:spPr>
          <a:xfrm rot="0">
            <a:off x="4243090" y="16128"/>
            <a:ext cx="10547568" cy="1748471"/>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Đặc Điểm Dữ Liệu</a:t>
            </a:r>
          </a:p>
          <a:p>
            <a:pPr algn="ctr">
              <a:lnSpc>
                <a:spcPts val="7200"/>
              </a:lnSpc>
            </a:pPr>
          </a:p>
        </p:txBody>
      </p:sp>
      <p:sp>
        <p:nvSpPr>
          <p:cNvPr name="TextBox 5" id="5"/>
          <p:cNvSpPr txBox="true"/>
          <p:nvPr/>
        </p:nvSpPr>
        <p:spPr>
          <a:xfrm rot="0">
            <a:off x="8067718" y="9210675"/>
            <a:ext cx="3689911" cy="382460"/>
          </a:xfrm>
          <a:prstGeom prst="rect">
            <a:avLst/>
          </a:prstGeom>
        </p:spPr>
        <p:txBody>
          <a:bodyPr anchor="t" rtlCol="false" tIns="0" lIns="0" bIns="0" rIns="0">
            <a:spAutoFit/>
          </a:bodyPr>
          <a:lstStyle/>
          <a:p>
            <a:pPr algn="l">
              <a:lnSpc>
                <a:spcPts val="3220"/>
              </a:lnSpc>
            </a:pPr>
            <a:r>
              <a:rPr lang="en-US" sz="2300" i="true">
                <a:solidFill>
                  <a:srgbClr val="000000"/>
                </a:solidFill>
                <a:latin typeface="IBM Plex Sans Condensed Italics"/>
                <a:ea typeface="IBM Plex Sans Condensed Italics"/>
                <a:cs typeface="IBM Plex Sans Condensed Italics"/>
                <a:sym typeface="IBM Plex Sans Condensed Italics"/>
              </a:rPr>
              <a:t>Mối quan hệ các đặc trưng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TextBox 3" id="3"/>
          <p:cNvSpPr txBox="true"/>
          <p:nvPr/>
        </p:nvSpPr>
        <p:spPr>
          <a:xfrm rot="0">
            <a:off x="644363" y="2218610"/>
            <a:ext cx="11344621" cy="574381"/>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Dữ liệu ban đầu:</a:t>
            </a:r>
          </a:p>
        </p:txBody>
      </p:sp>
      <p:sp>
        <p:nvSpPr>
          <p:cNvPr name="AutoShape 4" id="4"/>
          <p:cNvSpPr/>
          <p:nvPr/>
        </p:nvSpPr>
        <p:spPr>
          <a:xfrm flipV="true">
            <a:off x="8605836" y="2539138"/>
            <a:ext cx="0" cy="736092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9101136" y="3026343"/>
            <a:ext cx="6582071" cy="6294105"/>
          </a:xfrm>
          <a:custGeom>
            <a:avLst/>
            <a:gdLst/>
            <a:ahLst/>
            <a:cxnLst/>
            <a:rect r="r" b="b" t="t" l="l"/>
            <a:pathLst>
              <a:path h="6294105" w="6582071">
                <a:moveTo>
                  <a:pt x="0" y="0"/>
                </a:moveTo>
                <a:lnTo>
                  <a:pt x="6582071" y="0"/>
                </a:lnTo>
                <a:lnTo>
                  <a:pt x="6582071" y="6294105"/>
                </a:lnTo>
                <a:lnTo>
                  <a:pt x="0" y="6294105"/>
                </a:lnTo>
                <a:lnTo>
                  <a:pt x="0" y="0"/>
                </a:lnTo>
                <a:close/>
              </a:path>
            </a:pathLst>
          </a:custGeom>
          <a:blipFill>
            <a:blip r:embed="rId3"/>
            <a:stretch>
              <a:fillRect l="0" t="0" r="0" b="0"/>
            </a:stretch>
          </a:blipFill>
        </p:spPr>
      </p:sp>
      <p:sp>
        <p:nvSpPr>
          <p:cNvPr name="Freeform 6" id="6"/>
          <p:cNvSpPr/>
          <p:nvPr/>
        </p:nvSpPr>
        <p:spPr>
          <a:xfrm flipH="false" flipV="false" rot="0">
            <a:off x="644363" y="2964195"/>
            <a:ext cx="6582071" cy="6294105"/>
          </a:xfrm>
          <a:custGeom>
            <a:avLst/>
            <a:gdLst/>
            <a:ahLst/>
            <a:cxnLst/>
            <a:rect r="r" b="b" t="t" l="l"/>
            <a:pathLst>
              <a:path h="6294105" w="6582071">
                <a:moveTo>
                  <a:pt x="0" y="0"/>
                </a:moveTo>
                <a:lnTo>
                  <a:pt x="6582071" y="0"/>
                </a:lnTo>
                <a:lnTo>
                  <a:pt x="6582071" y="6294105"/>
                </a:lnTo>
                <a:lnTo>
                  <a:pt x="0" y="6294105"/>
                </a:lnTo>
                <a:lnTo>
                  <a:pt x="0" y="0"/>
                </a:lnTo>
                <a:close/>
              </a:path>
            </a:pathLst>
          </a:custGeom>
          <a:blipFill>
            <a:blip r:embed="rId4"/>
            <a:stretch>
              <a:fillRect l="0" t="0" r="0" b="0"/>
            </a:stretch>
          </a:blipFill>
        </p:spPr>
      </p:sp>
      <p:sp>
        <p:nvSpPr>
          <p:cNvPr name="TextBox 7" id="7"/>
          <p:cNvSpPr txBox="true"/>
          <p:nvPr/>
        </p:nvSpPr>
        <p:spPr>
          <a:xfrm rot="0">
            <a:off x="4243090" y="16128"/>
            <a:ext cx="10547568" cy="1748471"/>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Tiền Xử Lí Dữ Liệu</a:t>
            </a:r>
          </a:p>
          <a:p>
            <a:pPr algn="ctr">
              <a:lnSpc>
                <a:spcPts val="7200"/>
              </a:lnSpc>
            </a:pPr>
          </a:p>
        </p:txBody>
      </p:sp>
      <p:sp>
        <p:nvSpPr>
          <p:cNvPr name="TextBox 8" id="8"/>
          <p:cNvSpPr txBox="true"/>
          <p:nvPr/>
        </p:nvSpPr>
        <p:spPr>
          <a:xfrm rot="0">
            <a:off x="9380287" y="2218610"/>
            <a:ext cx="11344621" cy="574381"/>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Tiến hành chuẩn hoá dữ liệu:</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TextBox 3" id="3"/>
          <p:cNvSpPr txBox="true"/>
          <p:nvPr/>
        </p:nvSpPr>
        <p:spPr>
          <a:xfrm rot="0">
            <a:off x="4243090" y="16128"/>
            <a:ext cx="10547568" cy="2660488"/>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Logistic Regression</a:t>
            </a:r>
          </a:p>
          <a:p>
            <a:pPr algn="ctr">
              <a:lnSpc>
                <a:spcPts val="7200"/>
              </a:lnSpc>
            </a:pPr>
          </a:p>
          <a:p>
            <a:pPr algn="ctr">
              <a:lnSpc>
                <a:spcPts val="7200"/>
              </a:lnSpc>
            </a:pPr>
          </a:p>
        </p:txBody>
      </p:sp>
      <p:sp>
        <p:nvSpPr>
          <p:cNvPr name="TextBox 4" id="4"/>
          <p:cNvSpPr txBox="true"/>
          <p:nvPr/>
        </p:nvSpPr>
        <p:spPr>
          <a:xfrm rot="0">
            <a:off x="644363" y="2388802"/>
            <a:ext cx="11344621" cy="1762514"/>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Khái niệm: Logistic Regression là một thuật toán phân loại tuyến tính được sử dụng để dự đoán xác suất của một nhãn phân loại.</a:t>
            </a:r>
          </a:p>
          <a:p>
            <a:pPr algn="l">
              <a:lnSpc>
                <a:spcPts val="4759"/>
              </a:lnSpc>
            </a:pPr>
          </a:p>
        </p:txBody>
      </p:sp>
      <p:sp>
        <p:nvSpPr>
          <p:cNvPr name="TextBox 5" id="5"/>
          <p:cNvSpPr txBox="true"/>
          <p:nvPr/>
        </p:nvSpPr>
        <p:spPr>
          <a:xfrm rot="0">
            <a:off x="644363" y="4084641"/>
            <a:ext cx="16132819" cy="3580765"/>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Các bước thực hiện:</a:t>
            </a:r>
          </a:p>
          <a:p>
            <a:pPr algn="l">
              <a:lnSpc>
                <a:spcPts val="4759"/>
              </a:lnSpc>
            </a:pPr>
            <a:r>
              <a:rPr lang="en-US" sz="3399">
                <a:solidFill>
                  <a:srgbClr val="000000"/>
                </a:solidFill>
                <a:latin typeface="IBM Plex Sans Condensed"/>
                <a:ea typeface="IBM Plex Sans Condensed"/>
                <a:cs typeface="IBM Plex Sans Condensed"/>
                <a:sym typeface="IBM Plex Sans Condensed"/>
              </a:rPr>
              <a:t>  1.Khởi tạo mô hình: Sử dụng LogisticRegression với random_state=0 và max_iter=500.</a:t>
            </a:r>
          </a:p>
          <a:p>
            <a:pPr algn="l">
              <a:lnSpc>
                <a:spcPts val="4759"/>
              </a:lnSpc>
            </a:pPr>
            <a:r>
              <a:rPr lang="en-US" sz="3399">
                <a:solidFill>
                  <a:srgbClr val="000000"/>
                </a:solidFill>
                <a:latin typeface="IBM Plex Sans Condensed"/>
                <a:ea typeface="IBM Plex Sans Condensed"/>
                <a:cs typeface="IBM Plex Sans Condensed"/>
                <a:sym typeface="IBM Plex Sans Condensed"/>
              </a:rPr>
              <a:t>  </a:t>
            </a:r>
            <a:r>
              <a:rPr lang="en-US" sz="3399">
                <a:solidFill>
                  <a:srgbClr val="000000"/>
                </a:solidFill>
                <a:latin typeface="IBM Plex Sans Condensed"/>
                <a:ea typeface="IBM Plex Sans Condensed"/>
                <a:cs typeface="IBM Plex Sans Condensed"/>
                <a:sym typeface="IBM Plex Sans Condensed"/>
              </a:rPr>
              <a:t>2.Huấn luyện mô hình: Huấn luyện trên tập huấn luyện (X_train, y_train).</a:t>
            </a:r>
          </a:p>
          <a:p>
            <a:pPr algn="l">
              <a:lnSpc>
                <a:spcPts val="4759"/>
              </a:lnSpc>
            </a:pPr>
            <a:r>
              <a:rPr lang="en-US" sz="3399">
                <a:solidFill>
                  <a:srgbClr val="000000"/>
                </a:solidFill>
                <a:latin typeface="IBM Plex Sans Condensed"/>
                <a:ea typeface="IBM Plex Sans Condensed"/>
                <a:cs typeface="IBM Plex Sans Condensed"/>
                <a:sym typeface="IBM Plex Sans Condensed"/>
              </a:rPr>
              <a:t>  </a:t>
            </a:r>
            <a:r>
              <a:rPr lang="en-US" sz="3399">
                <a:solidFill>
                  <a:srgbClr val="000000"/>
                </a:solidFill>
                <a:latin typeface="IBM Plex Sans Condensed"/>
                <a:ea typeface="IBM Plex Sans Condensed"/>
                <a:cs typeface="IBM Plex Sans Condensed"/>
                <a:sym typeface="IBM Plex Sans Condensed"/>
              </a:rPr>
              <a:t>3.Dự đoán: Dự đoán trên tập kiểm tra (X_test).</a:t>
            </a:r>
          </a:p>
          <a:p>
            <a:pPr algn="l">
              <a:lnSpc>
                <a:spcPts val="4759"/>
              </a:lnSpc>
            </a:pPr>
            <a:r>
              <a:rPr lang="en-US" sz="3399">
                <a:solidFill>
                  <a:srgbClr val="000000"/>
                </a:solidFill>
                <a:latin typeface="IBM Plex Sans Condensed"/>
                <a:ea typeface="IBM Plex Sans Condensed"/>
                <a:cs typeface="IBM Plex Sans Condensed"/>
                <a:sym typeface="IBM Plex Sans Condensed"/>
              </a:rPr>
              <a:t>  </a:t>
            </a:r>
            <a:r>
              <a:rPr lang="en-US" sz="3399">
                <a:solidFill>
                  <a:srgbClr val="000000"/>
                </a:solidFill>
                <a:latin typeface="IBM Plex Sans Condensed"/>
                <a:ea typeface="IBM Plex Sans Condensed"/>
                <a:cs typeface="IBM Plex Sans Condensed"/>
                <a:sym typeface="IBM Plex Sans Condensed"/>
              </a:rPr>
              <a:t>4. Tính toán các chỉ số: Accuracy, Precision, Recall, F1 Score.</a:t>
            </a:r>
          </a:p>
          <a:p>
            <a:pPr algn="l">
              <a:lnSpc>
                <a:spcPts val="4759"/>
              </a:lnSpc>
            </a:pPr>
            <a:r>
              <a:rPr lang="en-US" sz="3399">
                <a:solidFill>
                  <a:srgbClr val="000000"/>
                </a:solidFill>
                <a:latin typeface="IBM Plex Sans Condensed"/>
                <a:ea typeface="IBM Plex Sans Condensed"/>
                <a:cs typeface="IBM Plex Sans Condensed"/>
                <a:sym typeface="IBM Plex Sans Condensed"/>
              </a:rPr>
              <a:t>  </a:t>
            </a:r>
            <a:r>
              <a:rPr lang="en-US" sz="3399">
                <a:solidFill>
                  <a:srgbClr val="000000"/>
                </a:solidFill>
                <a:latin typeface="IBM Plex Sans Condensed"/>
                <a:ea typeface="IBM Plex Sans Condensed"/>
                <a:cs typeface="IBM Plex Sans Condensed"/>
                <a:sym typeface="IBM Plex Sans Condensed"/>
              </a:rPr>
              <a:t>5. Lưu kết quả: Tạo DataFrame để lưu trữ các chỉ số đánh giá.</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Freeform 3" id="3"/>
          <p:cNvSpPr/>
          <p:nvPr/>
        </p:nvSpPr>
        <p:spPr>
          <a:xfrm flipH="false" flipV="false" rot="0">
            <a:off x="3866245" y="8636731"/>
            <a:ext cx="11301259" cy="1243138"/>
          </a:xfrm>
          <a:custGeom>
            <a:avLst/>
            <a:gdLst/>
            <a:ahLst/>
            <a:cxnLst/>
            <a:rect r="r" b="b" t="t" l="l"/>
            <a:pathLst>
              <a:path h="1243138" w="11301259">
                <a:moveTo>
                  <a:pt x="0" y="0"/>
                </a:moveTo>
                <a:lnTo>
                  <a:pt x="11301258" y="0"/>
                </a:lnTo>
                <a:lnTo>
                  <a:pt x="11301258" y="1243138"/>
                </a:lnTo>
                <a:lnTo>
                  <a:pt x="0" y="1243138"/>
                </a:lnTo>
                <a:lnTo>
                  <a:pt x="0" y="0"/>
                </a:lnTo>
                <a:close/>
              </a:path>
            </a:pathLst>
          </a:custGeom>
          <a:blipFill>
            <a:blip r:embed="rId3"/>
            <a:stretch>
              <a:fillRect l="0" t="0" r="0" b="0"/>
            </a:stretch>
          </a:blipFill>
        </p:spPr>
      </p:sp>
      <p:sp>
        <p:nvSpPr>
          <p:cNvPr name="Freeform 4" id="4"/>
          <p:cNvSpPr/>
          <p:nvPr/>
        </p:nvSpPr>
        <p:spPr>
          <a:xfrm flipH="false" flipV="false" rot="0">
            <a:off x="4847579" y="1028700"/>
            <a:ext cx="8827160" cy="7392746"/>
          </a:xfrm>
          <a:custGeom>
            <a:avLst/>
            <a:gdLst/>
            <a:ahLst/>
            <a:cxnLst/>
            <a:rect r="r" b="b" t="t" l="l"/>
            <a:pathLst>
              <a:path h="7392746" w="8827160">
                <a:moveTo>
                  <a:pt x="0" y="0"/>
                </a:moveTo>
                <a:lnTo>
                  <a:pt x="8827159" y="0"/>
                </a:lnTo>
                <a:lnTo>
                  <a:pt x="8827159" y="7392746"/>
                </a:lnTo>
                <a:lnTo>
                  <a:pt x="0" y="7392746"/>
                </a:lnTo>
                <a:lnTo>
                  <a:pt x="0" y="0"/>
                </a:lnTo>
                <a:close/>
              </a:path>
            </a:pathLst>
          </a:custGeom>
          <a:blipFill>
            <a:blip r:embed="rId4"/>
            <a:stretch>
              <a:fillRect l="0" t="0" r="0" b="0"/>
            </a:stretch>
          </a:blipFill>
        </p:spPr>
      </p:sp>
      <p:sp>
        <p:nvSpPr>
          <p:cNvPr name="TextBox 5" id="5"/>
          <p:cNvSpPr txBox="true"/>
          <p:nvPr/>
        </p:nvSpPr>
        <p:spPr>
          <a:xfrm rot="0">
            <a:off x="4243090" y="16128"/>
            <a:ext cx="10547568" cy="2660488"/>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Logistic Regression</a:t>
            </a:r>
          </a:p>
          <a:p>
            <a:pPr algn="ctr">
              <a:lnSpc>
                <a:spcPts val="7200"/>
              </a:lnSpc>
            </a:pPr>
          </a:p>
          <a:p>
            <a:pPr algn="ctr">
              <a:lnSpc>
                <a:spcPts val="7200"/>
              </a:lnSpc>
            </a:pPr>
          </a:p>
        </p:txBody>
      </p:sp>
      <p:sp>
        <p:nvSpPr>
          <p:cNvPr name="TextBox 6" id="6"/>
          <p:cNvSpPr txBox="true"/>
          <p:nvPr/>
        </p:nvSpPr>
        <p:spPr>
          <a:xfrm rot="0">
            <a:off x="758397" y="2102234"/>
            <a:ext cx="11344621" cy="574381"/>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Kết Quả:</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TextBox 3" id="3"/>
          <p:cNvSpPr txBox="true"/>
          <p:nvPr/>
        </p:nvSpPr>
        <p:spPr>
          <a:xfrm rot="0">
            <a:off x="4243090" y="16128"/>
            <a:ext cx="10547568" cy="2660488"/>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K-Nearest Neighbors (KNN)</a:t>
            </a:r>
          </a:p>
          <a:p>
            <a:pPr algn="ctr">
              <a:lnSpc>
                <a:spcPts val="7200"/>
              </a:lnSpc>
            </a:pPr>
          </a:p>
          <a:p>
            <a:pPr algn="ctr">
              <a:lnSpc>
                <a:spcPts val="7200"/>
              </a:lnSpc>
            </a:pPr>
          </a:p>
        </p:txBody>
      </p:sp>
      <p:sp>
        <p:nvSpPr>
          <p:cNvPr name="TextBox 4" id="4"/>
          <p:cNvSpPr txBox="true"/>
          <p:nvPr/>
        </p:nvSpPr>
        <p:spPr>
          <a:xfrm rot="0">
            <a:off x="644363" y="2362282"/>
            <a:ext cx="11344621" cy="1762514"/>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Khái niệm: K-Nearest Neighbors (KNN) là một thuật toán phân loại dựa trên khoảng cách giữa các điểm dữ liệu.</a:t>
            </a:r>
          </a:p>
          <a:p>
            <a:pPr algn="l">
              <a:lnSpc>
                <a:spcPts val="4759"/>
              </a:lnSpc>
            </a:pPr>
          </a:p>
        </p:txBody>
      </p:sp>
      <p:sp>
        <p:nvSpPr>
          <p:cNvPr name="TextBox 5" id="5"/>
          <p:cNvSpPr txBox="true"/>
          <p:nvPr/>
        </p:nvSpPr>
        <p:spPr>
          <a:xfrm rot="0">
            <a:off x="644363" y="4300150"/>
            <a:ext cx="16132819" cy="4180840"/>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Các bước thực hiện:</a:t>
            </a:r>
          </a:p>
          <a:p>
            <a:pPr algn="l">
              <a:lnSpc>
                <a:spcPts val="4759"/>
              </a:lnSpc>
            </a:pPr>
            <a:r>
              <a:rPr lang="en-US" sz="3399">
                <a:solidFill>
                  <a:srgbClr val="000000"/>
                </a:solidFill>
                <a:latin typeface="IBM Plex Sans Condensed"/>
                <a:ea typeface="IBM Plex Sans Condensed"/>
                <a:cs typeface="IBM Plex Sans Condensed"/>
                <a:sym typeface="IBM Plex Sans Condensed"/>
              </a:rPr>
              <a:t>   1.Khởi tạo mô hình: Sử dụng KNeighborsClassifier với n_neighbors=15, </a:t>
            </a:r>
            <a:r>
              <a:rPr lang="en-US" sz="3399">
                <a:solidFill>
                  <a:srgbClr val="000000"/>
                </a:solidFill>
                <a:latin typeface="IBM Plex Sans Condensed"/>
                <a:ea typeface="IBM Plex Sans Condensed"/>
                <a:cs typeface="IBM Plex Sans Condensed"/>
                <a:sym typeface="IBM Plex Sans Condensed"/>
              </a:rPr>
              <a:t>metric='minkowski', và p=2.</a:t>
            </a:r>
          </a:p>
          <a:p>
            <a:pPr algn="l">
              <a:lnSpc>
                <a:spcPts val="4759"/>
              </a:lnSpc>
            </a:pPr>
            <a:r>
              <a:rPr lang="en-US" sz="3399">
                <a:solidFill>
                  <a:srgbClr val="000000"/>
                </a:solidFill>
                <a:latin typeface="IBM Plex Sans Condensed"/>
                <a:ea typeface="IBM Plex Sans Condensed"/>
                <a:cs typeface="IBM Plex Sans Condensed"/>
                <a:sym typeface="IBM Plex Sans Condensed"/>
              </a:rPr>
              <a:t>  2.Huấn luyện mô hình: Huấn luyện trên tập huấn luyện (X_train và y_train).</a:t>
            </a:r>
          </a:p>
          <a:p>
            <a:pPr algn="l">
              <a:lnSpc>
                <a:spcPts val="4759"/>
              </a:lnSpc>
            </a:pPr>
            <a:r>
              <a:rPr lang="en-US" sz="3399">
                <a:solidFill>
                  <a:srgbClr val="000000"/>
                </a:solidFill>
                <a:latin typeface="IBM Plex Sans Condensed"/>
                <a:ea typeface="IBM Plex Sans Condensed"/>
                <a:cs typeface="IBM Plex Sans Condensed"/>
                <a:sym typeface="IBM Plex Sans Condensed"/>
              </a:rPr>
              <a:t>  </a:t>
            </a:r>
            <a:r>
              <a:rPr lang="en-US" sz="3399">
                <a:solidFill>
                  <a:srgbClr val="000000"/>
                </a:solidFill>
                <a:latin typeface="IBM Plex Sans Condensed"/>
                <a:ea typeface="IBM Plex Sans Condensed"/>
                <a:cs typeface="IBM Plex Sans Condensed"/>
                <a:sym typeface="IBM Plex Sans Condensed"/>
              </a:rPr>
              <a:t>3.Dự đoán: Huấn luyện trên tập huấn luyện (X_train và y_train).</a:t>
            </a:r>
          </a:p>
          <a:p>
            <a:pPr algn="l">
              <a:lnSpc>
                <a:spcPts val="4759"/>
              </a:lnSpc>
            </a:pPr>
            <a:r>
              <a:rPr lang="en-US" sz="3399">
                <a:solidFill>
                  <a:srgbClr val="000000"/>
                </a:solidFill>
                <a:latin typeface="IBM Plex Sans Condensed"/>
                <a:ea typeface="IBM Plex Sans Condensed"/>
                <a:cs typeface="IBM Plex Sans Condensed"/>
                <a:sym typeface="IBM Plex Sans Condensed"/>
              </a:rPr>
              <a:t>  </a:t>
            </a:r>
            <a:r>
              <a:rPr lang="en-US" sz="3399">
                <a:solidFill>
                  <a:srgbClr val="000000"/>
                </a:solidFill>
                <a:latin typeface="IBM Plex Sans Condensed"/>
                <a:ea typeface="IBM Plex Sans Condensed"/>
                <a:cs typeface="IBM Plex Sans Condensed"/>
                <a:sym typeface="IBM Plex Sans Condensed"/>
              </a:rPr>
              <a:t>4. Tính toán các chỉ số: Accuracy, Precision, Recall, F1 Score.</a:t>
            </a:r>
          </a:p>
          <a:p>
            <a:pPr algn="l">
              <a:lnSpc>
                <a:spcPts val="4759"/>
              </a:lnSpc>
            </a:pPr>
            <a:r>
              <a:rPr lang="en-US" sz="3399">
                <a:solidFill>
                  <a:srgbClr val="000000"/>
                </a:solidFill>
                <a:latin typeface="IBM Plex Sans Condensed"/>
                <a:ea typeface="IBM Plex Sans Condensed"/>
                <a:cs typeface="IBM Plex Sans Condensed"/>
                <a:sym typeface="IBM Plex Sans Condensed"/>
              </a:rPr>
              <a:t>  </a:t>
            </a:r>
            <a:r>
              <a:rPr lang="en-US" sz="3399">
                <a:solidFill>
                  <a:srgbClr val="000000"/>
                </a:solidFill>
                <a:latin typeface="IBM Plex Sans Condensed"/>
                <a:ea typeface="IBM Plex Sans Condensed"/>
                <a:cs typeface="IBM Plex Sans Condensed"/>
                <a:sym typeface="IBM Plex Sans Condensed"/>
              </a:rPr>
              <a:t>5. Lưu kết quả: Tạo DataFrame để lưu trữ các chỉ số đánh giá.</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Freeform 3" id="3"/>
          <p:cNvSpPr/>
          <p:nvPr/>
        </p:nvSpPr>
        <p:spPr>
          <a:xfrm flipH="false" flipV="false" rot="0">
            <a:off x="5099282" y="8878895"/>
            <a:ext cx="11301259" cy="1243138"/>
          </a:xfrm>
          <a:custGeom>
            <a:avLst/>
            <a:gdLst/>
            <a:ahLst/>
            <a:cxnLst/>
            <a:rect r="r" b="b" t="t" l="l"/>
            <a:pathLst>
              <a:path h="1243138" w="11301259">
                <a:moveTo>
                  <a:pt x="0" y="0"/>
                </a:moveTo>
                <a:lnTo>
                  <a:pt x="11301259" y="0"/>
                </a:lnTo>
                <a:lnTo>
                  <a:pt x="11301259" y="1243138"/>
                </a:lnTo>
                <a:lnTo>
                  <a:pt x="0" y="1243138"/>
                </a:lnTo>
                <a:lnTo>
                  <a:pt x="0" y="0"/>
                </a:lnTo>
                <a:close/>
              </a:path>
            </a:pathLst>
          </a:custGeom>
          <a:blipFill>
            <a:blip r:embed="rId3"/>
            <a:stretch>
              <a:fillRect l="0" t="0" r="0" b="0"/>
            </a:stretch>
          </a:blipFill>
        </p:spPr>
      </p:sp>
      <p:sp>
        <p:nvSpPr>
          <p:cNvPr name="Freeform 4" id="4"/>
          <p:cNvSpPr/>
          <p:nvPr/>
        </p:nvSpPr>
        <p:spPr>
          <a:xfrm flipH="false" flipV="false" rot="0">
            <a:off x="4560234" y="813191"/>
            <a:ext cx="9630691" cy="8065703"/>
          </a:xfrm>
          <a:custGeom>
            <a:avLst/>
            <a:gdLst/>
            <a:ahLst/>
            <a:cxnLst/>
            <a:rect r="r" b="b" t="t" l="l"/>
            <a:pathLst>
              <a:path h="8065703" w="9630691">
                <a:moveTo>
                  <a:pt x="0" y="0"/>
                </a:moveTo>
                <a:lnTo>
                  <a:pt x="9630691" y="0"/>
                </a:lnTo>
                <a:lnTo>
                  <a:pt x="9630691" y="8065704"/>
                </a:lnTo>
                <a:lnTo>
                  <a:pt x="0" y="8065704"/>
                </a:lnTo>
                <a:lnTo>
                  <a:pt x="0" y="0"/>
                </a:lnTo>
                <a:close/>
              </a:path>
            </a:pathLst>
          </a:custGeom>
          <a:blipFill>
            <a:blip r:embed="rId4"/>
            <a:stretch>
              <a:fillRect l="0" t="0" r="0" b="0"/>
            </a:stretch>
          </a:blipFill>
        </p:spPr>
      </p:sp>
      <p:sp>
        <p:nvSpPr>
          <p:cNvPr name="TextBox 5" id="5"/>
          <p:cNvSpPr txBox="true"/>
          <p:nvPr/>
        </p:nvSpPr>
        <p:spPr>
          <a:xfrm rot="0">
            <a:off x="4243090" y="16128"/>
            <a:ext cx="10547568" cy="2660488"/>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K-Nearest Neighbors (KNN)</a:t>
            </a:r>
          </a:p>
          <a:p>
            <a:pPr algn="ctr">
              <a:lnSpc>
                <a:spcPts val="7200"/>
              </a:lnSpc>
            </a:pPr>
          </a:p>
          <a:p>
            <a:pPr algn="ctr">
              <a:lnSpc>
                <a:spcPts val="7200"/>
              </a:lnSpc>
            </a:pPr>
          </a:p>
        </p:txBody>
      </p:sp>
      <p:sp>
        <p:nvSpPr>
          <p:cNvPr name="TextBox 6" id="6"/>
          <p:cNvSpPr txBox="true"/>
          <p:nvPr/>
        </p:nvSpPr>
        <p:spPr>
          <a:xfrm rot="0">
            <a:off x="758397" y="1921771"/>
            <a:ext cx="11344621" cy="574381"/>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Kết Quả:</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TextBox 3" id="3"/>
          <p:cNvSpPr txBox="true"/>
          <p:nvPr/>
        </p:nvSpPr>
        <p:spPr>
          <a:xfrm rot="0">
            <a:off x="4243090" y="16128"/>
            <a:ext cx="10547568" cy="1753236"/>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Decision Tree</a:t>
            </a:r>
          </a:p>
          <a:p>
            <a:pPr algn="ctr">
              <a:lnSpc>
                <a:spcPts val="7200"/>
              </a:lnSpc>
            </a:pPr>
          </a:p>
        </p:txBody>
      </p:sp>
      <p:sp>
        <p:nvSpPr>
          <p:cNvPr name="TextBox 4" id="4"/>
          <p:cNvSpPr txBox="true"/>
          <p:nvPr/>
        </p:nvSpPr>
        <p:spPr>
          <a:xfrm rot="0">
            <a:off x="644363" y="2452078"/>
            <a:ext cx="11344621" cy="1762514"/>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Khái niệm: Decision Tree là một thuật toán phân loại dựa trên cấu trúc cây.</a:t>
            </a:r>
          </a:p>
          <a:p>
            <a:pPr algn="l">
              <a:lnSpc>
                <a:spcPts val="4759"/>
              </a:lnSpc>
            </a:pPr>
          </a:p>
        </p:txBody>
      </p:sp>
      <p:sp>
        <p:nvSpPr>
          <p:cNvPr name="TextBox 5" id="5"/>
          <p:cNvSpPr txBox="true"/>
          <p:nvPr/>
        </p:nvSpPr>
        <p:spPr>
          <a:xfrm rot="0">
            <a:off x="644363" y="4566219"/>
            <a:ext cx="16132819" cy="4180840"/>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Các bước thực hiện:</a:t>
            </a:r>
          </a:p>
          <a:p>
            <a:pPr algn="l">
              <a:lnSpc>
                <a:spcPts val="4759"/>
              </a:lnSpc>
            </a:pPr>
            <a:r>
              <a:rPr lang="en-US" sz="3399">
                <a:solidFill>
                  <a:srgbClr val="000000"/>
                </a:solidFill>
                <a:latin typeface="IBM Plex Sans Condensed"/>
                <a:ea typeface="IBM Plex Sans Condensed"/>
                <a:cs typeface="IBM Plex Sans Condensed"/>
                <a:sym typeface="IBM Plex Sans Condensed"/>
              </a:rPr>
              <a:t>   1.Khởi tạo mô hình: Sử dụng DecisionTreeClassifier với criterion='entropy' và random_state=0.</a:t>
            </a:r>
          </a:p>
          <a:p>
            <a:pPr algn="l">
              <a:lnSpc>
                <a:spcPts val="4759"/>
              </a:lnSpc>
            </a:pPr>
            <a:r>
              <a:rPr lang="en-US" sz="3399">
                <a:solidFill>
                  <a:srgbClr val="000000"/>
                </a:solidFill>
                <a:latin typeface="IBM Plex Sans Condensed"/>
                <a:ea typeface="IBM Plex Sans Condensed"/>
                <a:cs typeface="IBM Plex Sans Condensed"/>
                <a:sym typeface="IBM Plex Sans Condensed"/>
              </a:rPr>
              <a:t>  2.Huấn luyện mô hình: Huấn luyện trên tập huấn luyện (X_train và y_train).</a:t>
            </a:r>
          </a:p>
          <a:p>
            <a:pPr algn="l">
              <a:lnSpc>
                <a:spcPts val="4759"/>
              </a:lnSpc>
            </a:pPr>
            <a:r>
              <a:rPr lang="en-US" sz="3399">
                <a:solidFill>
                  <a:srgbClr val="000000"/>
                </a:solidFill>
                <a:latin typeface="IBM Plex Sans Condensed"/>
                <a:ea typeface="IBM Plex Sans Condensed"/>
                <a:cs typeface="IBM Plex Sans Condensed"/>
                <a:sym typeface="IBM Plex Sans Condensed"/>
              </a:rPr>
              <a:t>  </a:t>
            </a:r>
            <a:r>
              <a:rPr lang="en-US" sz="3399">
                <a:solidFill>
                  <a:srgbClr val="000000"/>
                </a:solidFill>
                <a:latin typeface="IBM Plex Sans Condensed"/>
                <a:ea typeface="IBM Plex Sans Condensed"/>
                <a:cs typeface="IBM Plex Sans Condensed"/>
                <a:sym typeface="IBM Plex Sans Condensed"/>
              </a:rPr>
              <a:t>3.Dự đoán: Dự đoán trên tập kiểm tra (X_test).</a:t>
            </a:r>
          </a:p>
          <a:p>
            <a:pPr algn="l">
              <a:lnSpc>
                <a:spcPts val="4759"/>
              </a:lnSpc>
            </a:pPr>
            <a:r>
              <a:rPr lang="en-US" sz="3399">
                <a:solidFill>
                  <a:srgbClr val="000000"/>
                </a:solidFill>
                <a:latin typeface="IBM Plex Sans Condensed"/>
                <a:ea typeface="IBM Plex Sans Condensed"/>
                <a:cs typeface="IBM Plex Sans Condensed"/>
                <a:sym typeface="IBM Plex Sans Condensed"/>
              </a:rPr>
              <a:t>  </a:t>
            </a:r>
            <a:r>
              <a:rPr lang="en-US" sz="3399">
                <a:solidFill>
                  <a:srgbClr val="000000"/>
                </a:solidFill>
                <a:latin typeface="IBM Plex Sans Condensed"/>
                <a:ea typeface="IBM Plex Sans Condensed"/>
                <a:cs typeface="IBM Plex Sans Condensed"/>
                <a:sym typeface="IBM Plex Sans Condensed"/>
              </a:rPr>
              <a:t>4. Tính toán các chỉ số: Accuracy, Precision, Recall, F1 Score.</a:t>
            </a:r>
          </a:p>
          <a:p>
            <a:pPr algn="l">
              <a:lnSpc>
                <a:spcPts val="4759"/>
              </a:lnSpc>
            </a:pPr>
            <a:r>
              <a:rPr lang="en-US" sz="3399">
                <a:solidFill>
                  <a:srgbClr val="000000"/>
                </a:solidFill>
                <a:latin typeface="IBM Plex Sans Condensed"/>
                <a:ea typeface="IBM Plex Sans Condensed"/>
                <a:cs typeface="IBM Plex Sans Condensed"/>
                <a:sym typeface="IBM Plex Sans Condensed"/>
              </a:rPr>
              <a:t>  </a:t>
            </a:r>
            <a:r>
              <a:rPr lang="en-US" sz="3399">
                <a:solidFill>
                  <a:srgbClr val="000000"/>
                </a:solidFill>
                <a:latin typeface="IBM Plex Sans Condensed"/>
                <a:ea typeface="IBM Plex Sans Condensed"/>
                <a:cs typeface="IBM Plex Sans Condensed"/>
                <a:sym typeface="IBM Plex Sans Condensed"/>
              </a:rPr>
              <a:t>5. Lưu kết quả: Tạo DataFrame để lưu trữ các chỉ số đánh giá.</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06621" y="9403401"/>
            <a:ext cx="13874746" cy="380369"/>
          </a:xfrm>
          <a:custGeom>
            <a:avLst/>
            <a:gdLst/>
            <a:ahLst/>
            <a:cxnLst/>
            <a:rect r="r" b="b" t="t" l="l"/>
            <a:pathLst>
              <a:path h="380369" w="13874746">
                <a:moveTo>
                  <a:pt x="0" y="0"/>
                </a:moveTo>
                <a:lnTo>
                  <a:pt x="13874746" y="0"/>
                </a:lnTo>
                <a:lnTo>
                  <a:pt x="13874746" y="380369"/>
                </a:lnTo>
                <a:lnTo>
                  <a:pt x="0" y="380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85506" y="675622"/>
            <a:ext cx="13873794" cy="1498604"/>
          </a:xfrm>
          <a:custGeom>
            <a:avLst/>
            <a:gdLst/>
            <a:ahLst/>
            <a:cxnLst/>
            <a:rect r="r" b="b" t="t" l="l"/>
            <a:pathLst>
              <a:path h="1498604" w="13873794">
                <a:moveTo>
                  <a:pt x="0" y="0"/>
                </a:moveTo>
                <a:lnTo>
                  <a:pt x="13873794" y="0"/>
                </a:lnTo>
                <a:lnTo>
                  <a:pt x="13873794" y="1498604"/>
                </a:lnTo>
                <a:lnTo>
                  <a:pt x="0" y="14986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58565" y="340042"/>
            <a:ext cx="2495550" cy="1377315"/>
          </a:xfrm>
          <a:custGeom>
            <a:avLst/>
            <a:gdLst/>
            <a:ahLst/>
            <a:cxnLst/>
            <a:rect r="r" b="b" t="t" l="l"/>
            <a:pathLst>
              <a:path h="1377315" w="2495550">
                <a:moveTo>
                  <a:pt x="0" y="0"/>
                </a:moveTo>
                <a:lnTo>
                  <a:pt x="2495550" y="0"/>
                </a:lnTo>
                <a:lnTo>
                  <a:pt x="2495550" y="1377316"/>
                </a:lnTo>
                <a:lnTo>
                  <a:pt x="0" y="1377316"/>
                </a:lnTo>
                <a:lnTo>
                  <a:pt x="0" y="0"/>
                </a:lnTo>
                <a:close/>
              </a:path>
            </a:pathLst>
          </a:custGeom>
          <a:blipFill>
            <a:blip r:embed="rId6"/>
            <a:stretch>
              <a:fillRect l="0" t="0" r="0" b="0"/>
            </a:stretch>
          </a:blipFill>
        </p:spPr>
      </p:sp>
      <p:graphicFrame>
        <p:nvGraphicFramePr>
          <p:cNvPr name="Table 5" id="5"/>
          <p:cNvGraphicFramePr>
            <a:graphicFrameLocks noGrp="true"/>
          </p:cNvGraphicFramePr>
          <p:nvPr/>
        </p:nvGraphicFramePr>
        <p:xfrm>
          <a:off x="3385506" y="3595688"/>
          <a:ext cx="13981820" cy="3095625"/>
        </p:xfrm>
        <a:graphic>
          <a:graphicData uri="http://schemas.openxmlformats.org/drawingml/2006/table">
            <a:tbl>
              <a:tblPr/>
              <a:tblGrid>
                <a:gridCol w="3075053"/>
                <a:gridCol w="5296335"/>
                <a:gridCol w="5610432"/>
              </a:tblGrid>
              <a:tr h="1031875">
                <a:tc>
                  <a:txBody>
                    <a:bodyPr anchor="t" rtlCol="false"/>
                    <a:lstStyle/>
                    <a:p>
                      <a:pPr algn="ctr">
                        <a:lnSpc>
                          <a:spcPts val="201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01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01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1875">
                <a:tc>
                  <a:txBody>
                    <a:bodyPr anchor="t" rtlCol="false"/>
                    <a:lstStyle/>
                    <a:p>
                      <a:pPr algn="ctr">
                        <a:lnSpc>
                          <a:spcPts val="201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01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01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1875">
                <a:tc>
                  <a:txBody>
                    <a:bodyPr anchor="t" rtlCol="false"/>
                    <a:lstStyle/>
                    <a:p>
                      <a:pPr algn="ctr">
                        <a:lnSpc>
                          <a:spcPts val="201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01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01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7905434" y="1008436"/>
            <a:ext cx="4551426" cy="756777"/>
          </a:xfrm>
          <a:prstGeom prst="rect">
            <a:avLst/>
          </a:prstGeom>
        </p:spPr>
        <p:txBody>
          <a:bodyPr anchor="t" rtlCol="false" tIns="0" lIns="0" bIns="0" rIns="0">
            <a:spAutoFit/>
          </a:bodyPr>
          <a:lstStyle/>
          <a:p>
            <a:pPr algn="l">
              <a:lnSpc>
                <a:spcPts val="6299"/>
              </a:lnSpc>
            </a:pPr>
            <a:r>
              <a:rPr lang="en-US" sz="4500" spc="-63">
                <a:solidFill>
                  <a:srgbClr val="000000"/>
                </a:solidFill>
                <a:latin typeface="IBM Plex Sans"/>
                <a:ea typeface="IBM Plex Sans"/>
                <a:cs typeface="IBM Plex Sans"/>
                <a:sym typeface="IBM Plex Sans"/>
              </a:rPr>
              <a:t>Thành viên nhóm</a:t>
            </a:r>
          </a:p>
        </p:txBody>
      </p:sp>
      <p:sp>
        <p:nvSpPr>
          <p:cNvPr name="TextBox 7" id="7"/>
          <p:cNvSpPr txBox="true"/>
          <p:nvPr/>
        </p:nvSpPr>
        <p:spPr>
          <a:xfrm rot="0">
            <a:off x="4244058" y="3873274"/>
            <a:ext cx="1079754" cy="506468"/>
          </a:xfrm>
          <a:prstGeom prst="rect">
            <a:avLst/>
          </a:prstGeom>
        </p:spPr>
        <p:txBody>
          <a:bodyPr anchor="t" rtlCol="false" tIns="0" lIns="0" bIns="0" rIns="0">
            <a:spAutoFit/>
          </a:bodyPr>
          <a:lstStyle/>
          <a:p>
            <a:pPr algn="l">
              <a:lnSpc>
                <a:spcPts val="4200"/>
              </a:lnSpc>
            </a:pPr>
            <a:r>
              <a:rPr lang="en-US" sz="3000" spc="-42">
                <a:solidFill>
                  <a:srgbClr val="000000"/>
                </a:solidFill>
                <a:latin typeface="IBM Plex Sans"/>
                <a:ea typeface="IBM Plex Sans"/>
                <a:cs typeface="IBM Plex Sans"/>
                <a:sym typeface="IBM Plex Sans"/>
              </a:rPr>
              <a:t>MSSV</a:t>
            </a:r>
          </a:p>
        </p:txBody>
      </p:sp>
      <p:sp>
        <p:nvSpPr>
          <p:cNvPr name="TextBox 8" id="8"/>
          <p:cNvSpPr txBox="true"/>
          <p:nvPr/>
        </p:nvSpPr>
        <p:spPr>
          <a:xfrm rot="0">
            <a:off x="7690968" y="3873274"/>
            <a:ext cx="2808730" cy="503896"/>
          </a:xfrm>
          <a:prstGeom prst="rect">
            <a:avLst/>
          </a:prstGeom>
        </p:spPr>
        <p:txBody>
          <a:bodyPr anchor="t" rtlCol="false" tIns="0" lIns="0" bIns="0" rIns="0">
            <a:spAutoFit/>
          </a:bodyPr>
          <a:lstStyle/>
          <a:p>
            <a:pPr algn="l">
              <a:lnSpc>
                <a:spcPts val="4200"/>
              </a:lnSpc>
            </a:pPr>
            <a:r>
              <a:rPr lang="en-US" sz="3000" spc="-42">
                <a:solidFill>
                  <a:srgbClr val="000000"/>
                </a:solidFill>
                <a:latin typeface="IBM Plex Sans"/>
                <a:ea typeface="IBM Plex Sans"/>
                <a:cs typeface="IBM Plex Sans"/>
                <a:sym typeface="IBM Plex Sans"/>
              </a:rPr>
              <a:t>Tên thành viên</a:t>
            </a:r>
          </a:p>
        </p:txBody>
      </p:sp>
      <p:sp>
        <p:nvSpPr>
          <p:cNvPr name="TextBox 9" id="9"/>
          <p:cNvSpPr txBox="true"/>
          <p:nvPr/>
        </p:nvSpPr>
        <p:spPr>
          <a:xfrm rot="0">
            <a:off x="13918409" y="3873274"/>
            <a:ext cx="1016508" cy="506468"/>
          </a:xfrm>
          <a:prstGeom prst="rect">
            <a:avLst/>
          </a:prstGeom>
        </p:spPr>
        <p:txBody>
          <a:bodyPr anchor="t" rtlCol="false" tIns="0" lIns="0" bIns="0" rIns="0">
            <a:spAutoFit/>
          </a:bodyPr>
          <a:lstStyle/>
          <a:p>
            <a:pPr algn="l">
              <a:lnSpc>
                <a:spcPts val="4200"/>
              </a:lnSpc>
            </a:pPr>
            <a:r>
              <a:rPr lang="en-US" sz="3000" spc="-42">
                <a:solidFill>
                  <a:srgbClr val="000000"/>
                </a:solidFill>
                <a:latin typeface="IBM Plex Sans"/>
                <a:ea typeface="IBM Plex Sans"/>
                <a:cs typeface="IBM Plex Sans"/>
                <a:sym typeface="IBM Plex Sans"/>
              </a:rPr>
              <a:t>Email</a:t>
            </a:r>
          </a:p>
        </p:txBody>
      </p:sp>
      <p:sp>
        <p:nvSpPr>
          <p:cNvPr name="TextBox 10" id="10"/>
          <p:cNvSpPr txBox="true"/>
          <p:nvPr/>
        </p:nvSpPr>
        <p:spPr>
          <a:xfrm rot="0">
            <a:off x="3870627" y="4857772"/>
            <a:ext cx="1826617" cy="514306"/>
          </a:xfrm>
          <a:prstGeom prst="rect">
            <a:avLst/>
          </a:prstGeom>
        </p:spPr>
        <p:txBody>
          <a:bodyPr anchor="t" rtlCol="false" tIns="0" lIns="0" bIns="0" rIns="0">
            <a:spAutoFit/>
          </a:bodyPr>
          <a:lstStyle/>
          <a:p>
            <a:pPr algn="ctr">
              <a:lnSpc>
                <a:spcPts val="4200"/>
              </a:lnSpc>
              <a:spcBef>
                <a:spcPct val="0"/>
              </a:spcBef>
            </a:pPr>
            <a:r>
              <a:rPr lang="en-US" sz="3000" spc="-42">
                <a:solidFill>
                  <a:srgbClr val="000000"/>
                </a:solidFill>
                <a:latin typeface="IBM Plex Sans"/>
                <a:ea typeface="IBM Plex Sans"/>
                <a:cs typeface="IBM Plex Sans"/>
                <a:sym typeface="IBM Plex Sans"/>
              </a:rPr>
              <a:t>522H0148</a:t>
            </a:r>
          </a:p>
        </p:txBody>
      </p:sp>
      <p:sp>
        <p:nvSpPr>
          <p:cNvPr name="TextBox 11" id="11"/>
          <p:cNvSpPr txBox="true"/>
          <p:nvPr/>
        </p:nvSpPr>
        <p:spPr>
          <a:xfrm rot="0">
            <a:off x="6718001" y="4831646"/>
            <a:ext cx="4208224" cy="514306"/>
          </a:xfrm>
          <a:prstGeom prst="rect">
            <a:avLst/>
          </a:prstGeom>
        </p:spPr>
        <p:txBody>
          <a:bodyPr anchor="t" rtlCol="false" tIns="0" lIns="0" bIns="0" rIns="0">
            <a:spAutoFit/>
          </a:bodyPr>
          <a:lstStyle/>
          <a:p>
            <a:pPr algn="ctr">
              <a:lnSpc>
                <a:spcPts val="4200"/>
              </a:lnSpc>
              <a:spcBef>
                <a:spcPct val="0"/>
              </a:spcBef>
            </a:pPr>
            <a:r>
              <a:rPr lang="en-US" sz="3000" spc="-42">
                <a:solidFill>
                  <a:srgbClr val="000000"/>
                </a:solidFill>
                <a:latin typeface="IBM Plex Sans"/>
                <a:ea typeface="IBM Plex Sans"/>
                <a:cs typeface="IBM Plex Sans"/>
                <a:sym typeface="IBM Plex Sans"/>
              </a:rPr>
              <a:t>Phạm Đặng Thanh Trung</a:t>
            </a:r>
          </a:p>
        </p:txBody>
      </p:sp>
      <p:sp>
        <p:nvSpPr>
          <p:cNvPr name="TextBox 12" id="12"/>
          <p:cNvSpPr txBox="true"/>
          <p:nvPr/>
        </p:nvSpPr>
        <p:spPr>
          <a:xfrm rot="0">
            <a:off x="11603299" y="4895311"/>
            <a:ext cx="5575393" cy="389255"/>
          </a:xfrm>
          <a:prstGeom prst="rect">
            <a:avLst/>
          </a:prstGeom>
        </p:spPr>
        <p:txBody>
          <a:bodyPr anchor="t" rtlCol="false" tIns="0" lIns="0" bIns="0" rIns="0">
            <a:spAutoFit/>
          </a:bodyPr>
          <a:lstStyle/>
          <a:p>
            <a:pPr algn="ctr">
              <a:lnSpc>
                <a:spcPts val="3220"/>
              </a:lnSpc>
              <a:spcBef>
                <a:spcPct val="0"/>
              </a:spcBef>
            </a:pPr>
            <a:r>
              <a:rPr lang="en-US" sz="2300" spc="-32">
                <a:solidFill>
                  <a:srgbClr val="000000"/>
                </a:solidFill>
                <a:latin typeface="IBM Plex Sans"/>
                <a:ea typeface="IBM Plex Sans"/>
                <a:cs typeface="IBM Plex Sans"/>
                <a:sym typeface="IBM Plex Sans"/>
              </a:rPr>
              <a:t>522H0148@student.tdtu.edu.vn</a:t>
            </a:r>
          </a:p>
        </p:txBody>
      </p:sp>
      <p:sp>
        <p:nvSpPr>
          <p:cNvPr name="TextBox 13" id="13"/>
          <p:cNvSpPr txBox="true"/>
          <p:nvPr/>
        </p:nvSpPr>
        <p:spPr>
          <a:xfrm rot="0">
            <a:off x="3870627" y="5805475"/>
            <a:ext cx="2031121" cy="500459"/>
          </a:xfrm>
          <a:prstGeom prst="rect">
            <a:avLst/>
          </a:prstGeom>
        </p:spPr>
        <p:txBody>
          <a:bodyPr anchor="t" rtlCol="false" tIns="0" lIns="0" bIns="0" rIns="0">
            <a:spAutoFit/>
          </a:bodyPr>
          <a:lstStyle/>
          <a:p>
            <a:pPr algn="ctr">
              <a:lnSpc>
                <a:spcPts val="4259"/>
              </a:lnSpc>
            </a:pPr>
            <a:r>
              <a:rPr lang="en-US" sz="3000" spc="159">
                <a:solidFill>
                  <a:srgbClr val="000000"/>
                </a:solidFill>
                <a:latin typeface="IBM Plex Sans"/>
                <a:ea typeface="IBM Plex Sans"/>
                <a:cs typeface="IBM Plex Sans"/>
                <a:sym typeface="IBM Plex Sans"/>
              </a:rPr>
              <a:t>521H0064</a:t>
            </a:r>
          </a:p>
        </p:txBody>
      </p:sp>
      <p:sp>
        <p:nvSpPr>
          <p:cNvPr name="TextBox 14" id="14"/>
          <p:cNvSpPr txBox="true"/>
          <p:nvPr/>
        </p:nvSpPr>
        <p:spPr>
          <a:xfrm rot="0">
            <a:off x="6174203" y="5797855"/>
            <a:ext cx="3886584" cy="508079"/>
          </a:xfrm>
          <a:prstGeom prst="rect">
            <a:avLst/>
          </a:prstGeom>
        </p:spPr>
        <p:txBody>
          <a:bodyPr anchor="t" rtlCol="false" tIns="0" lIns="0" bIns="0" rIns="0">
            <a:spAutoFit/>
          </a:bodyPr>
          <a:lstStyle/>
          <a:p>
            <a:pPr algn="ctr">
              <a:lnSpc>
                <a:spcPts val="4200"/>
              </a:lnSpc>
              <a:spcBef>
                <a:spcPct val="0"/>
              </a:spcBef>
            </a:pPr>
            <a:r>
              <a:rPr lang="en-US" sz="3000" spc="-42">
                <a:solidFill>
                  <a:srgbClr val="000000"/>
                </a:solidFill>
                <a:latin typeface="IBM Plex Sans"/>
                <a:ea typeface="IBM Plex Sans"/>
                <a:cs typeface="IBM Plex Sans"/>
                <a:sym typeface="IBM Plex Sans"/>
              </a:rPr>
              <a:t>Đinh Công Hưng</a:t>
            </a:r>
          </a:p>
        </p:txBody>
      </p:sp>
      <p:sp>
        <p:nvSpPr>
          <p:cNvPr name="TextBox 15" id="15"/>
          <p:cNvSpPr txBox="true"/>
          <p:nvPr/>
        </p:nvSpPr>
        <p:spPr>
          <a:xfrm rot="0">
            <a:off x="12340567" y="5869237"/>
            <a:ext cx="4172192" cy="382460"/>
          </a:xfrm>
          <a:prstGeom prst="rect">
            <a:avLst/>
          </a:prstGeom>
        </p:spPr>
        <p:txBody>
          <a:bodyPr anchor="t" rtlCol="false" tIns="0" lIns="0" bIns="0" rIns="0">
            <a:spAutoFit/>
          </a:bodyPr>
          <a:lstStyle/>
          <a:p>
            <a:pPr algn="ctr">
              <a:lnSpc>
                <a:spcPts val="3220"/>
              </a:lnSpc>
              <a:spcBef>
                <a:spcPct val="0"/>
              </a:spcBef>
            </a:pPr>
            <a:r>
              <a:rPr lang="en-US" sz="2300" spc="-32">
                <a:solidFill>
                  <a:srgbClr val="000000"/>
                </a:solidFill>
                <a:latin typeface="IBM Plex Sans"/>
                <a:ea typeface="IBM Plex Sans"/>
                <a:cs typeface="IBM Plex Sans"/>
                <a:sym typeface="IBM Plex Sans"/>
              </a:rPr>
              <a:t>521H0064@student.tdtu.edu.vn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Freeform 3" id="3"/>
          <p:cNvSpPr/>
          <p:nvPr/>
        </p:nvSpPr>
        <p:spPr>
          <a:xfrm flipH="false" flipV="false" rot="0">
            <a:off x="4811661" y="8636731"/>
            <a:ext cx="11301259" cy="1243138"/>
          </a:xfrm>
          <a:custGeom>
            <a:avLst/>
            <a:gdLst/>
            <a:ahLst/>
            <a:cxnLst/>
            <a:rect r="r" b="b" t="t" l="l"/>
            <a:pathLst>
              <a:path h="1243138" w="11301259">
                <a:moveTo>
                  <a:pt x="0" y="0"/>
                </a:moveTo>
                <a:lnTo>
                  <a:pt x="11301259" y="0"/>
                </a:lnTo>
                <a:lnTo>
                  <a:pt x="11301259" y="1243138"/>
                </a:lnTo>
                <a:lnTo>
                  <a:pt x="0" y="1243138"/>
                </a:lnTo>
                <a:lnTo>
                  <a:pt x="0" y="0"/>
                </a:lnTo>
                <a:close/>
              </a:path>
            </a:pathLst>
          </a:custGeom>
          <a:blipFill>
            <a:blip r:embed="rId3"/>
            <a:stretch>
              <a:fillRect l="0" t="0" r="0" b="0"/>
            </a:stretch>
          </a:blipFill>
        </p:spPr>
      </p:sp>
      <p:sp>
        <p:nvSpPr>
          <p:cNvPr name="Freeform 4" id="4"/>
          <p:cNvSpPr/>
          <p:nvPr/>
        </p:nvSpPr>
        <p:spPr>
          <a:xfrm flipH="false" flipV="false" rot="0">
            <a:off x="4811661" y="1028700"/>
            <a:ext cx="9093024" cy="7615408"/>
          </a:xfrm>
          <a:custGeom>
            <a:avLst/>
            <a:gdLst/>
            <a:ahLst/>
            <a:cxnLst/>
            <a:rect r="r" b="b" t="t" l="l"/>
            <a:pathLst>
              <a:path h="7615408" w="9093024">
                <a:moveTo>
                  <a:pt x="0" y="0"/>
                </a:moveTo>
                <a:lnTo>
                  <a:pt x="9093024" y="0"/>
                </a:lnTo>
                <a:lnTo>
                  <a:pt x="9093024" y="7615408"/>
                </a:lnTo>
                <a:lnTo>
                  <a:pt x="0" y="7615408"/>
                </a:lnTo>
                <a:lnTo>
                  <a:pt x="0" y="0"/>
                </a:lnTo>
                <a:close/>
              </a:path>
            </a:pathLst>
          </a:custGeom>
          <a:blipFill>
            <a:blip r:embed="rId4"/>
            <a:stretch>
              <a:fillRect l="0" t="0" r="0" b="0"/>
            </a:stretch>
          </a:blipFill>
        </p:spPr>
      </p:sp>
      <p:sp>
        <p:nvSpPr>
          <p:cNvPr name="TextBox 5" id="5"/>
          <p:cNvSpPr txBox="true"/>
          <p:nvPr/>
        </p:nvSpPr>
        <p:spPr>
          <a:xfrm rot="0">
            <a:off x="4243090" y="16128"/>
            <a:ext cx="10547568" cy="2667636"/>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Decision Tree</a:t>
            </a:r>
          </a:p>
          <a:p>
            <a:pPr algn="ctr">
              <a:lnSpc>
                <a:spcPts val="7200"/>
              </a:lnSpc>
            </a:pPr>
          </a:p>
          <a:p>
            <a:pPr algn="ctr">
              <a:lnSpc>
                <a:spcPts val="7200"/>
              </a:lnSpc>
            </a:pPr>
          </a:p>
        </p:txBody>
      </p:sp>
      <p:sp>
        <p:nvSpPr>
          <p:cNvPr name="TextBox 6" id="6"/>
          <p:cNvSpPr txBox="true"/>
          <p:nvPr/>
        </p:nvSpPr>
        <p:spPr>
          <a:xfrm rot="0">
            <a:off x="1028700" y="1921771"/>
            <a:ext cx="11344621" cy="574381"/>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Kết Quả:</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Freeform 3" id="3"/>
          <p:cNvSpPr/>
          <p:nvPr/>
        </p:nvSpPr>
        <p:spPr>
          <a:xfrm flipH="false" flipV="false" rot="0">
            <a:off x="3282905" y="1242241"/>
            <a:ext cx="11817878" cy="8819091"/>
          </a:xfrm>
          <a:custGeom>
            <a:avLst/>
            <a:gdLst/>
            <a:ahLst/>
            <a:cxnLst/>
            <a:rect r="r" b="b" t="t" l="l"/>
            <a:pathLst>
              <a:path h="8819091" w="11817878">
                <a:moveTo>
                  <a:pt x="0" y="0"/>
                </a:moveTo>
                <a:lnTo>
                  <a:pt x="11817877" y="0"/>
                </a:lnTo>
                <a:lnTo>
                  <a:pt x="11817877" y="8819092"/>
                </a:lnTo>
                <a:lnTo>
                  <a:pt x="0" y="8819092"/>
                </a:lnTo>
                <a:lnTo>
                  <a:pt x="0" y="0"/>
                </a:lnTo>
                <a:close/>
              </a:path>
            </a:pathLst>
          </a:custGeom>
          <a:blipFill>
            <a:blip r:embed="rId3"/>
            <a:stretch>
              <a:fillRect l="0" t="0" r="0" b="0"/>
            </a:stretch>
          </a:blipFill>
        </p:spPr>
      </p:sp>
      <p:sp>
        <p:nvSpPr>
          <p:cNvPr name="TextBox 4" id="4"/>
          <p:cNvSpPr txBox="true"/>
          <p:nvPr/>
        </p:nvSpPr>
        <p:spPr>
          <a:xfrm rot="0">
            <a:off x="3999706" y="405788"/>
            <a:ext cx="10547568" cy="836454"/>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So Sánh Phân Loại</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TextBox 3" id="3"/>
          <p:cNvSpPr txBox="true"/>
          <p:nvPr/>
        </p:nvSpPr>
        <p:spPr>
          <a:xfrm rot="0">
            <a:off x="644363" y="1834273"/>
            <a:ext cx="11344621" cy="2950647"/>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Khái niệm: Linear Regression là một thuật toán hồi quy tuyến tính được sử dụng để dự đoán giá trị liên tục dựa trên mối quan hệ tuyến tính giữa các đặc trưng và biến mục tiêu.</a:t>
            </a:r>
          </a:p>
          <a:p>
            <a:pPr algn="l">
              <a:lnSpc>
                <a:spcPts val="4759"/>
              </a:lnSpc>
            </a:pPr>
          </a:p>
          <a:p>
            <a:pPr algn="l">
              <a:lnSpc>
                <a:spcPts val="4759"/>
              </a:lnSpc>
            </a:pPr>
          </a:p>
        </p:txBody>
      </p:sp>
      <p:sp>
        <p:nvSpPr>
          <p:cNvPr name="TextBox 4" id="4"/>
          <p:cNvSpPr txBox="true"/>
          <p:nvPr/>
        </p:nvSpPr>
        <p:spPr>
          <a:xfrm rot="0">
            <a:off x="644363" y="3815256"/>
            <a:ext cx="16132819" cy="3580765"/>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Các bước thực hiện:</a:t>
            </a:r>
          </a:p>
          <a:p>
            <a:pPr algn="l">
              <a:lnSpc>
                <a:spcPts val="4759"/>
              </a:lnSpc>
            </a:pPr>
            <a:r>
              <a:rPr lang="en-US" sz="3399">
                <a:solidFill>
                  <a:srgbClr val="000000"/>
                </a:solidFill>
                <a:latin typeface="IBM Plex Sans Condensed"/>
                <a:ea typeface="IBM Plex Sans Condensed"/>
                <a:cs typeface="IBM Plex Sans Condensed"/>
                <a:sym typeface="IBM Plex Sans Condensed"/>
              </a:rPr>
              <a:t>   1.Khởi tạo mô hình: Sử dụng LinearRegression.</a:t>
            </a:r>
          </a:p>
          <a:p>
            <a:pPr algn="l">
              <a:lnSpc>
                <a:spcPts val="4759"/>
              </a:lnSpc>
            </a:pPr>
            <a:r>
              <a:rPr lang="en-US" sz="3399">
                <a:solidFill>
                  <a:srgbClr val="000000"/>
                </a:solidFill>
                <a:latin typeface="IBM Plex Sans Condensed"/>
                <a:ea typeface="IBM Plex Sans Condensed"/>
                <a:cs typeface="IBM Plex Sans Condensed"/>
                <a:sym typeface="IBM Plex Sans Condensed"/>
              </a:rPr>
              <a:t>  2.Huấn luyện mô hình: Huấn luyện trên tập huấn luyện (X_train và y_train)..</a:t>
            </a:r>
          </a:p>
          <a:p>
            <a:pPr algn="l">
              <a:lnSpc>
                <a:spcPts val="4759"/>
              </a:lnSpc>
            </a:pPr>
            <a:r>
              <a:rPr lang="en-US" sz="3399">
                <a:solidFill>
                  <a:srgbClr val="000000"/>
                </a:solidFill>
                <a:latin typeface="IBM Plex Sans Condensed"/>
                <a:ea typeface="IBM Plex Sans Condensed"/>
                <a:cs typeface="IBM Plex Sans Condensed"/>
                <a:sym typeface="IBM Plex Sans Condensed"/>
              </a:rPr>
              <a:t>  </a:t>
            </a:r>
            <a:r>
              <a:rPr lang="en-US" sz="3399">
                <a:solidFill>
                  <a:srgbClr val="000000"/>
                </a:solidFill>
                <a:latin typeface="IBM Plex Sans Condensed"/>
                <a:ea typeface="IBM Plex Sans Condensed"/>
                <a:cs typeface="IBM Plex Sans Condensed"/>
                <a:sym typeface="IBM Plex Sans Condensed"/>
              </a:rPr>
              <a:t>3.Dự đoán: Dự đoán trên tập kiểm tra (X_test).</a:t>
            </a:r>
          </a:p>
          <a:p>
            <a:pPr algn="l">
              <a:lnSpc>
                <a:spcPts val="4759"/>
              </a:lnSpc>
            </a:pPr>
            <a:r>
              <a:rPr lang="en-US" sz="3399">
                <a:solidFill>
                  <a:srgbClr val="000000"/>
                </a:solidFill>
                <a:latin typeface="IBM Plex Sans Condensed"/>
                <a:ea typeface="IBM Plex Sans Condensed"/>
                <a:cs typeface="IBM Plex Sans Condensed"/>
                <a:sym typeface="IBM Plex Sans Condensed"/>
              </a:rPr>
              <a:t>  </a:t>
            </a:r>
            <a:r>
              <a:rPr lang="en-US" sz="3399">
                <a:solidFill>
                  <a:srgbClr val="000000"/>
                </a:solidFill>
                <a:latin typeface="IBM Plex Sans Condensed"/>
                <a:ea typeface="IBM Plex Sans Condensed"/>
                <a:cs typeface="IBM Plex Sans Condensed"/>
                <a:sym typeface="IBM Plex Sans Condensed"/>
              </a:rPr>
              <a:t>4. Tính toán các chỉ số: Accuracy, Precision, Recall, F1 Score.</a:t>
            </a:r>
          </a:p>
          <a:p>
            <a:pPr algn="l">
              <a:lnSpc>
                <a:spcPts val="4759"/>
              </a:lnSpc>
            </a:pPr>
            <a:r>
              <a:rPr lang="en-US" sz="3399">
                <a:solidFill>
                  <a:srgbClr val="000000"/>
                </a:solidFill>
                <a:latin typeface="IBM Plex Sans Condensed"/>
                <a:ea typeface="IBM Plex Sans Condensed"/>
                <a:cs typeface="IBM Plex Sans Condensed"/>
                <a:sym typeface="IBM Plex Sans Condensed"/>
              </a:rPr>
              <a:t>  </a:t>
            </a:r>
            <a:r>
              <a:rPr lang="en-US" sz="3399">
                <a:solidFill>
                  <a:srgbClr val="000000"/>
                </a:solidFill>
                <a:latin typeface="IBM Plex Sans Condensed"/>
                <a:ea typeface="IBM Plex Sans Condensed"/>
                <a:cs typeface="IBM Plex Sans Condensed"/>
                <a:sym typeface="IBM Plex Sans Condensed"/>
              </a:rPr>
              <a:t>5. Lưu kết quả: Tạo DataFrame để lưu trữ các chỉ số đánh giá.</a:t>
            </a:r>
          </a:p>
        </p:txBody>
      </p:sp>
      <p:sp>
        <p:nvSpPr>
          <p:cNvPr name="Freeform 5" id="5"/>
          <p:cNvSpPr/>
          <p:nvPr/>
        </p:nvSpPr>
        <p:spPr>
          <a:xfrm flipH="false" flipV="false" rot="0">
            <a:off x="2303139" y="8296925"/>
            <a:ext cx="10826121" cy="1546589"/>
          </a:xfrm>
          <a:custGeom>
            <a:avLst/>
            <a:gdLst/>
            <a:ahLst/>
            <a:cxnLst/>
            <a:rect r="r" b="b" t="t" l="l"/>
            <a:pathLst>
              <a:path h="1546589" w="10826121">
                <a:moveTo>
                  <a:pt x="0" y="0"/>
                </a:moveTo>
                <a:lnTo>
                  <a:pt x="10826121" y="0"/>
                </a:lnTo>
                <a:lnTo>
                  <a:pt x="10826121" y="1546589"/>
                </a:lnTo>
                <a:lnTo>
                  <a:pt x="0" y="1546589"/>
                </a:lnTo>
                <a:lnTo>
                  <a:pt x="0" y="0"/>
                </a:lnTo>
                <a:close/>
              </a:path>
            </a:pathLst>
          </a:custGeom>
          <a:blipFill>
            <a:blip r:embed="rId3"/>
            <a:stretch>
              <a:fillRect l="0" t="0" r="0" b="0"/>
            </a:stretch>
          </a:blipFill>
        </p:spPr>
      </p:sp>
      <p:sp>
        <p:nvSpPr>
          <p:cNvPr name="TextBox 6" id="6"/>
          <p:cNvSpPr txBox="true"/>
          <p:nvPr/>
        </p:nvSpPr>
        <p:spPr>
          <a:xfrm rot="0">
            <a:off x="4243090" y="16128"/>
            <a:ext cx="10547568" cy="836454"/>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Linear Regression</a:t>
            </a:r>
          </a:p>
        </p:txBody>
      </p:sp>
      <p:sp>
        <p:nvSpPr>
          <p:cNvPr name="TextBox 7" id="7"/>
          <p:cNvSpPr txBox="true"/>
          <p:nvPr/>
        </p:nvSpPr>
        <p:spPr>
          <a:xfrm rot="0">
            <a:off x="644363" y="7722544"/>
            <a:ext cx="11344621" cy="574381"/>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Kết Quả:</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TextBox 3" id="3"/>
          <p:cNvSpPr txBox="true"/>
          <p:nvPr/>
        </p:nvSpPr>
        <p:spPr>
          <a:xfrm rot="0">
            <a:off x="644363" y="1834273"/>
            <a:ext cx="16132819" cy="3544713"/>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Khái niệm: Random Forest Regression là một thuật toán hồi quy dựa trên nhiều cây quyết định. Nó sử dụng một tập hợp các cây quyết định để dự đoán giá trị liên tục, giúp cải thiện độ chính xác và giảm overfitting.</a:t>
            </a:r>
          </a:p>
          <a:p>
            <a:pPr algn="l">
              <a:lnSpc>
                <a:spcPts val="4759"/>
              </a:lnSpc>
            </a:pPr>
          </a:p>
          <a:p>
            <a:pPr algn="l">
              <a:lnSpc>
                <a:spcPts val="4759"/>
              </a:lnSpc>
            </a:pPr>
          </a:p>
          <a:p>
            <a:pPr algn="l">
              <a:lnSpc>
                <a:spcPts val="4759"/>
              </a:lnSpc>
            </a:pPr>
          </a:p>
        </p:txBody>
      </p:sp>
      <p:sp>
        <p:nvSpPr>
          <p:cNvPr name="TextBox 4" id="4"/>
          <p:cNvSpPr txBox="true"/>
          <p:nvPr/>
        </p:nvSpPr>
        <p:spPr>
          <a:xfrm rot="0">
            <a:off x="644363" y="3491993"/>
            <a:ext cx="16132819" cy="3580765"/>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Các bước thực hiện:</a:t>
            </a:r>
          </a:p>
          <a:p>
            <a:pPr algn="l">
              <a:lnSpc>
                <a:spcPts val="4759"/>
              </a:lnSpc>
            </a:pPr>
            <a:r>
              <a:rPr lang="en-US" sz="3399">
                <a:solidFill>
                  <a:srgbClr val="000000"/>
                </a:solidFill>
                <a:latin typeface="IBM Plex Sans Condensed"/>
                <a:ea typeface="IBM Plex Sans Condensed"/>
                <a:cs typeface="IBM Plex Sans Condensed"/>
                <a:sym typeface="IBM Plex Sans Condensed"/>
              </a:rPr>
              <a:t>   1.Khởi tạo mô hình: Sử dụng RandomForestRegressor với random_state=42.</a:t>
            </a:r>
          </a:p>
          <a:p>
            <a:pPr algn="l">
              <a:lnSpc>
                <a:spcPts val="4759"/>
              </a:lnSpc>
            </a:pPr>
            <a:r>
              <a:rPr lang="en-US" sz="3399">
                <a:solidFill>
                  <a:srgbClr val="000000"/>
                </a:solidFill>
                <a:latin typeface="IBM Plex Sans Condensed"/>
                <a:ea typeface="IBM Plex Sans Condensed"/>
                <a:cs typeface="IBM Plex Sans Condensed"/>
                <a:sym typeface="IBM Plex Sans Condensed"/>
              </a:rPr>
              <a:t>  2.Huấn luyện mô hình: Huấn luyện trên tập huấn luyện (X_train và y_train)..</a:t>
            </a:r>
          </a:p>
          <a:p>
            <a:pPr algn="l">
              <a:lnSpc>
                <a:spcPts val="4759"/>
              </a:lnSpc>
            </a:pPr>
            <a:r>
              <a:rPr lang="en-US" sz="3399">
                <a:solidFill>
                  <a:srgbClr val="000000"/>
                </a:solidFill>
                <a:latin typeface="IBM Plex Sans Condensed"/>
                <a:ea typeface="IBM Plex Sans Condensed"/>
                <a:cs typeface="IBM Plex Sans Condensed"/>
                <a:sym typeface="IBM Plex Sans Condensed"/>
              </a:rPr>
              <a:t>  </a:t>
            </a:r>
            <a:r>
              <a:rPr lang="en-US" sz="3399">
                <a:solidFill>
                  <a:srgbClr val="000000"/>
                </a:solidFill>
                <a:latin typeface="IBM Plex Sans Condensed"/>
                <a:ea typeface="IBM Plex Sans Condensed"/>
                <a:cs typeface="IBM Plex Sans Condensed"/>
                <a:sym typeface="IBM Plex Sans Condensed"/>
              </a:rPr>
              <a:t>3.Dự đoán: Dự đoán trên tập kiểm tra (X_test).</a:t>
            </a:r>
          </a:p>
          <a:p>
            <a:pPr algn="l">
              <a:lnSpc>
                <a:spcPts val="4759"/>
              </a:lnSpc>
            </a:pPr>
            <a:r>
              <a:rPr lang="en-US" sz="3399">
                <a:solidFill>
                  <a:srgbClr val="000000"/>
                </a:solidFill>
                <a:latin typeface="IBM Plex Sans Condensed"/>
                <a:ea typeface="IBM Plex Sans Condensed"/>
                <a:cs typeface="IBM Plex Sans Condensed"/>
                <a:sym typeface="IBM Plex Sans Condensed"/>
              </a:rPr>
              <a:t>  </a:t>
            </a:r>
            <a:r>
              <a:rPr lang="en-US" sz="3399">
                <a:solidFill>
                  <a:srgbClr val="000000"/>
                </a:solidFill>
                <a:latin typeface="IBM Plex Sans Condensed"/>
                <a:ea typeface="IBM Plex Sans Condensed"/>
                <a:cs typeface="IBM Plex Sans Condensed"/>
                <a:sym typeface="IBM Plex Sans Condensed"/>
              </a:rPr>
              <a:t>4. Tính toán các chỉ số: Accuracy, Precision, Recall, F1 Score.</a:t>
            </a:r>
          </a:p>
          <a:p>
            <a:pPr algn="l">
              <a:lnSpc>
                <a:spcPts val="4759"/>
              </a:lnSpc>
            </a:pPr>
            <a:r>
              <a:rPr lang="en-US" sz="3399">
                <a:solidFill>
                  <a:srgbClr val="000000"/>
                </a:solidFill>
                <a:latin typeface="IBM Plex Sans Condensed"/>
                <a:ea typeface="IBM Plex Sans Condensed"/>
                <a:cs typeface="IBM Plex Sans Condensed"/>
                <a:sym typeface="IBM Plex Sans Condensed"/>
              </a:rPr>
              <a:t>  </a:t>
            </a:r>
            <a:r>
              <a:rPr lang="en-US" sz="3399">
                <a:solidFill>
                  <a:srgbClr val="000000"/>
                </a:solidFill>
                <a:latin typeface="IBM Plex Sans Condensed"/>
                <a:ea typeface="IBM Plex Sans Condensed"/>
                <a:cs typeface="IBM Plex Sans Condensed"/>
                <a:sym typeface="IBM Plex Sans Condensed"/>
              </a:rPr>
              <a:t>5. Lưu kết quả: Tạo DataFrame để lưu trữ các chỉ số đánh giá.</a:t>
            </a:r>
          </a:p>
        </p:txBody>
      </p:sp>
      <p:sp>
        <p:nvSpPr>
          <p:cNvPr name="Freeform 5" id="5"/>
          <p:cNvSpPr/>
          <p:nvPr/>
        </p:nvSpPr>
        <p:spPr>
          <a:xfrm flipH="false" flipV="false" rot="0">
            <a:off x="2274000" y="8296925"/>
            <a:ext cx="10826121" cy="1546589"/>
          </a:xfrm>
          <a:custGeom>
            <a:avLst/>
            <a:gdLst/>
            <a:ahLst/>
            <a:cxnLst/>
            <a:rect r="r" b="b" t="t" l="l"/>
            <a:pathLst>
              <a:path h="1546589" w="10826121">
                <a:moveTo>
                  <a:pt x="0" y="0"/>
                </a:moveTo>
                <a:lnTo>
                  <a:pt x="10826122" y="0"/>
                </a:lnTo>
                <a:lnTo>
                  <a:pt x="10826122" y="1546589"/>
                </a:lnTo>
                <a:lnTo>
                  <a:pt x="0" y="1546589"/>
                </a:lnTo>
                <a:lnTo>
                  <a:pt x="0" y="0"/>
                </a:lnTo>
                <a:close/>
              </a:path>
            </a:pathLst>
          </a:custGeom>
          <a:blipFill>
            <a:blip r:embed="rId3"/>
            <a:stretch>
              <a:fillRect l="0" t="0" r="0" b="0"/>
            </a:stretch>
          </a:blipFill>
        </p:spPr>
      </p:sp>
      <p:sp>
        <p:nvSpPr>
          <p:cNvPr name="TextBox 6" id="6"/>
          <p:cNvSpPr txBox="true"/>
          <p:nvPr/>
        </p:nvSpPr>
        <p:spPr>
          <a:xfrm rot="0">
            <a:off x="4243090" y="16128"/>
            <a:ext cx="10547568" cy="836454"/>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Random Forest Regression</a:t>
            </a:r>
          </a:p>
        </p:txBody>
      </p:sp>
      <p:sp>
        <p:nvSpPr>
          <p:cNvPr name="TextBox 7" id="7"/>
          <p:cNvSpPr txBox="true"/>
          <p:nvPr/>
        </p:nvSpPr>
        <p:spPr>
          <a:xfrm rot="0">
            <a:off x="644363" y="7722544"/>
            <a:ext cx="11344621" cy="574381"/>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Kết Quả:</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Freeform 3" id="3"/>
          <p:cNvSpPr/>
          <p:nvPr/>
        </p:nvSpPr>
        <p:spPr>
          <a:xfrm flipH="false" flipV="false" rot="0">
            <a:off x="3316094" y="7980531"/>
            <a:ext cx="10826121" cy="2105993"/>
          </a:xfrm>
          <a:custGeom>
            <a:avLst/>
            <a:gdLst/>
            <a:ahLst/>
            <a:cxnLst/>
            <a:rect r="r" b="b" t="t" l="l"/>
            <a:pathLst>
              <a:path h="2105993" w="10826121">
                <a:moveTo>
                  <a:pt x="0" y="0"/>
                </a:moveTo>
                <a:lnTo>
                  <a:pt x="10826122" y="0"/>
                </a:lnTo>
                <a:lnTo>
                  <a:pt x="10826122" y="2105993"/>
                </a:lnTo>
                <a:lnTo>
                  <a:pt x="0" y="2105993"/>
                </a:lnTo>
                <a:lnTo>
                  <a:pt x="0" y="0"/>
                </a:lnTo>
                <a:close/>
              </a:path>
            </a:pathLst>
          </a:custGeom>
          <a:blipFill>
            <a:blip r:embed="rId3"/>
            <a:stretch>
              <a:fillRect l="0" t="0" r="0" b="0"/>
            </a:stretch>
          </a:blipFill>
        </p:spPr>
      </p:sp>
      <p:sp>
        <p:nvSpPr>
          <p:cNvPr name="Freeform 4" id="4"/>
          <p:cNvSpPr/>
          <p:nvPr/>
        </p:nvSpPr>
        <p:spPr>
          <a:xfrm flipH="false" flipV="false" rot="0">
            <a:off x="400430" y="1924841"/>
            <a:ext cx="8743570" cy="5825403"/>
          </a:xfrm>
          <a:custGeom>
            <a:avLst/>
            <a:gdLst/>
            <a:ahLst/>
            <a:cxnLst/>
            <a:rect r="r" b="b" t="t" l="l"/>
            <a:pathLst>
              <a:path h="5825403" w="8743570">
                <a:moveTo>
                  <a:pt x="0" y="0"/>
                </a:moveTo>
                <a:lnTo>
                  <a:pt x="8743570" y="0"/>
                </a:lnTo>
                <a:lnTo>
                  <a:pt x="8743570" y="5825403"/>
                </a:lnTo>
                <a:lnTo>
                  <a:pt x="0" y="5825403"/>
                </a:lnTo>
                <a:lnTo>
                  <a:pt x="0" y="0"/>
                </a:lnTo>
                <a:close/>
              </a:path>
            </a:pathLst>
          </a:custGeom>
          <a:blipFill>
            <a:blip r:embed="rId4"/>
            <a:stretch>
              <a:fillRect l="0" t="0" r="0" b="0"/>
            </a:stretch>
          </a:blipFill>
        </p:spPr>
      </p:sp>
      <p:sp>
        <p:nvSpPr>
          <p:cNvPr name="Freeform 5" id="5"/>
          <p:cNvSpPr/>
          <p:nvPr/>
        </p:nvSpPr>
        <p:spPr>
          <a:xfrm flipH="false" flipV="false" rot="0">
            <a:off x="8923673" y="1924841"/>
            <a:ext cx="8743570" cy="5825403"/>
          </a:xfrm>
          <a:custGeom>
            <a:avLst/>
            <a:gdLst/>
            <a:ahLst/>
            <a:cxnLst/>
            <a:rect r="r" b="b" t="t" l="l"/>
            <a:pathLst>
              <a:path h="5825403" w="8743570">
                <a:moveTo>
                  <a:pt x="0" y="0"/>
                </a:moveTo>
                <a:lnTo>
                  <a:pt x="8743570" y="0"/>
                </a:lnTo>
                <a:lnTo>
                  <a:pt x="8743570" y="5825403"/>
                </a:lnTo>
                <a:lnTo>
                  <a:pt x="0" y="5825403"/>
                </a:lnTo>
                <a:lnTo>
                  <a:pt x="0" y="0"/>
                </a:lnTo>
                <a:close/>
              </a:path>
            </a:pathLst>
          </a:custGeom>
          <a:blipFill>
            <a:blip r:embed="rId5"/>
            <a:stretch>
              <a:fillRect l="0" t="0" r="0" b="0"/>
            </a:stretch>
          </a:blipFill>
        </p:spPr>
      </p:sp>
      <p:sp>
        <p:nvSpPr>
          <p:cNvPr name="TextBox 6" id="6"/>
          <p:cNvSpPr txBox="true"/>
          <p:nvPr/>
        </p:nvSpPr>
        <p:spPr>
          <a:xfrm rot="0">
            <a:off x="3999706" y="405788"/>
            <a:ext cx="10547568" cy="836454"/>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So Sánh Hồi Quy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TextBox 3" id="3"/>
          <p:cNvSpPr txBox="true"/>
          <p:nvPr/>
        </p:nvSpPr>
        <p:spPr>
          <a:xfrm rot="0">
            <a:off x="4243090" y="16128"/>
            <a:ext cx="10547568" cy="836454"/>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Overfitting</a:t>
            </a:r>
          </a:p>
        </p:txBody>
      </p:sp>
      <p:sp>
        <p:nvSpPr>
          <p:cNvPr name="TextBox 4" id="4"/>
          <p:cNvSpPr txBox="true"/>
          <p:nvPr/>
        </p:nvSpPr>
        <p:spPr>
          <a:xfrm rot="0">
            <a:off x="758397" y="1962385"/>
            <a:ext cx="16132819" cy="2980690"/>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Khái Niệm: Overfitting là một vấn đề khá là phổ biến, xảy ra khi mô hình học quá kỹ các chi tiết và nhiễu trong dữ liệu huấn luyện (để test quá cao), dẫn đến hiệu suất kém trên dữ liệu kiểm tra hoặc dữ liệu mới. Mô hình overfitting có thể có độ chính xác rất cao trên dữ liệu huấn luyện nhưng lại hoạt động kém trên dữ liệu kiểm tra.</a:t>
            </a:r>
          </a:p>
          <a:p>
            <a:pPr algn="l">
              <a:lnSpc>
                <a:spcPts val="4759"/>
              </a:lnSpc>
            </a:pPr>
          </a:p>
        </p:txBody>
      </p:sp>
      <p:sp>
        <p:nvSpPr>
          <p:cNvPr name="TextBox 5" id="5"/>
          <p:cNvSpPr txBox="true"/>
          <p:nvPr/>
        </p:nvSpPr>
        <p:spPr>
          <a:xfrm rot="0">
            <a:off x="758397" y="4718245"/>
            <a:ext cx="16132819" cy="4138779"/>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Nguyên nhân:</a:t>
            </a:r>
          </a:p>
          <a:p>
            <a:pPr algn="l">
              <a:lnSpc>
                <a:spcPts val="4759"/>
              </a:lnSpc>
            </a:pPr>
          </a:p>
          <a:p>
            <a:pPr algn="l">
              <a:lnSpc>
                <a:spcPts val="4759"/>
              </a:lnSpc>
            </a:pPr>
            <a:r>
              <a:rPr lang="en-US" sz="3399">
                <a:solidFill>
                  <a:srgbClr val="000000"/>
                </a:solidFill>
                <a:latin typeface="IBM Plex Sans Condensed"/>
                <a:ea typeface="IBM Plex Sans Condensed"/>
                <a:cs typeface="IBM Plex Sans Condensed"/>
                <a:sym typeface="IBM Plex Sans Condensed"/>
              </a:rPr>
              <a:t>1. Mô hình quá phức tạp: Mô hình có quá nhiều tham số hoặc độ phức tạp cao.</a:t>
            </a:r>
          </a:p>
          <a:p>
            <a:pPr algn="l">
              <a:lnSpc>
                <a:spcPts val="4759"/>
              </a:lnSpc>
            </a:pPr>
            <a:r>
              <a:rPr lang="en-US" sz="3399">
                <a:solidFill>
                  <a:srgbClr val="000000"/>
                </a:solidFill>
                <a:latin typeface="IBM Plex Sans Condensed"/>
                <a:ea typeface="IBM Plex Sans Condensed"/>
                <a:cs typeface="IBM Plex Sans Condensed"/>
                <a:sym typeface="IBM Plex Sans Condensed"/>
              </a:rPr>
              <a:t>2. Dữ liệu huấn luyện không đủ: Số lượng mẫu trong dữ liệu huấn luyện quá ít so với số lượng đặc trưng.</a:t>
            </a:r>
          </a:p>
          <a:p>
            <a:pPr algn="l">
              <a:lnSpc>
                <a:spcPts val="4759"/>
              </a:lnSpc>
            </a:pPr>
            <a:r>
              <a:rPr lang="en-US" sz="3399">
                <a:solidFill>
                  <a:srgbClr val="000000"/>
                </a:solidFill>
                <a:latin typeface="IBM Plex Sans Condensed"/>
                <a:ea typeface="IBM Plex Sans Condensed"/>
                <a:cs typeface="IBM Plex Sans Condensed"/>
                <a:sym typeface="IBM Plex Sans Condensed"/>
              </a:rPr>
              <a:t>3. Nhiễu trong dữ liệu: Dữ liệu huấn luyện chứa nhiều nhiễu hoặc giá trị ngoại lai.</a:t>
            </a:r>
          </a:p>
          <a:p>
            <a:pPr algn="l">
              <a:lnSpc>
                <a:spcPts val="4759"/>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TextBox 3" id="3"/>
          <p:cNvSpPr txBox="true"/>
          <p:nvPr/>
        </p:nvSpPr>
        <p:spPr>
          <a:xfrm rot="0">
            <a:off x="4243090" y="16128"/>
            <a:ext cx="10547568" cy="836454"/>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Giải Pháp Overfitting</a:t>
            </a:r>
          </a:p>
        </p:txBody>
      </p:sp>
      <p:sp>
        <p:nvSpPr>
          <p:cNvPr name="TextBox 4" id="4"/>
          <p:cNvSpPr txBox="true"/>
          <p:nvPr/>
        </p:nvSpPr>
        <p:spPr>
          <a:xfrm rot="0">
            <a:off x="758397" y="1962385"/>
            <a:ext cx="16132819" cy="7781290"/>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Giải Pháp Khắc Phục Overfitting</a:t>
            </a:r>
          </a:p>
          <a:p>
            <a:pPr algn="l" marL="734059" indent="-367030" lvl="1">
              <a:lnSpc>
                <a:spcPts val="4759"/>
              </a:lnSpc>
              <a:buAutoNum type="arabicPeriod" startAt="1"/>
            </a:pPr>
            <a:r>
              <a:rPr lang="en-US" sz="3399">
                <a:solidFill>
                  <a:srgbClr val="000000"/>
                </a:solidFill>
                <a:latin typeface="IBM Plex Sans Condensed"/>
                <a:ea typeface="IBM Plex Sans Condensed"/>
                <a:cs typeface="IBM Plex Sans Condensed"/>
                <a:sym typeface="IBM Plex Sans Condensed"/>
              </a:rPr>
              <a:t>Regularization:</a:t>
            </a:r>
          </a:p>
          <a:p>
            <a:pPr algn="l" marL="1468119" indent="-489373" lvl="2">
              <a:lnSpc>
                <a:spcPts val="4759"/>
              </a:lnSpc>
              <a:buFont typeface="Arial"/>
              <a:buChar char="⚬"/>
            </a:pPr>
            <a:r>
              <a:rPr lang="en-US" sz="3399">
                <a:solidFill>
                  <a:srgbClr val="000000"/>
                </a:solidFill>
                <a:latin typeface="IBM Plex Sans Condensed"/>
                <a:ea typeface="IBM Plex Sans Condensed"/>
                <a:cs typeface="IBM Plex Sans Condensed"/>
                <a:sym typeface="IBM Plex Sans Condensed"/>
              </a:rPr>
              <a:t>Thêm thuật ngữ phạt vào hàm mục tiêu để giảm overfitting.</a:t>
            </a:r>
          </a:p>
          <a:p>
            <a:pPr algn="l" marL="1468119" indent="-489373" lvl="2">
              <a:lnSpc>
                <a:spcPts val="4759"/>
              </a:lnSpc>
              <a:buFont typeface="Arial"/>
              <a:buChar char="⚬"/>
            </a:pPr>
            <a:r>
              <a:rPr lang="en-US" sz="3399">
                <a:solidFill>
                  <a:srgbClr val="000000"/>
                </a:solidFill>
                <a:latin typeface="IBM Plex Sans Condensed"/>
                <a:ea typeface="IBM Plex Sans Condensed"/>
                <a:cs typeface="IBM Plex Sans Condensed"/>
                <a:sym typeface="IBM Plex Sans Condensed"/>
              </a:rPr>
              <a:t>Ví dụ: L1 (Lasso), L2 (Ridge).</a:t>
            </a:r>
          </a:p>
          <a:p>
            <a:pPr algn="l" marL="734059" indent="-367030" lvl="1">
              <a:lnSpc>
                <a:spcPts val="4759"/>
              </a:lnSpc>
              <a:buAutoNum type="arabicPeriod" startAt="1"/>
            </a:pPr>
            <a:r>
              <a:rPr lang="en-US" sz="3399">
                <a:solidFill>
                  <a:srgbClr val="000000"/>
                </a:solidFill>
                <a:latin typeface="IBM Plex Sans Condensed"/>
                <a:ea typeface="IBM Plex Sans Condensed"/>
                <a:cs typeface="IBM Plex Sans Condensed"/>
                <a:sym typeface="IBM Plex Sans Condensed"/>
              </a:rPr>
              <a:t>Cross-Validation:</a:t>
            </a:r>
          </a:p>
          <a:p>
            <a:pPr algn="l" marL="1468119" indent="-489373" lvl="2">
              <a:lnSpc>
                <a:spcPts val="4759"/>
              </a:lnSpc>
              <a:buFont typeface="Arial"/>
              <a:buChar char="⚬"/>
            </a:pPr>
            <a:r>
              <a:rPr lang="en-US" sz="3399">
                <a:solidFill>
                  <a:srgbClr val="000000"/>
                </a:solidFill>
                <a:latin typeface="IBM Plex Sans Condensed"/>
                <a:ea typeface="IBM Plex Sans Condensed"/>
                <a:cs typeface="IBM Plex Sans Condensed"/>
                <a:sym typeface="IBM Plex Sans Condensed"/>
              </a:rPr>
              <a:t>Sử dụng kỹ thuật cross-validation để đánh giá mô hình một cách chính xác hơn.</a:t>
            </a:r>
          </a:p>
          <a:p>
            <a:pPr algn="l" marL="734059" indent="-367030" lvl="1">
              <a:lnSpc>
                <a:spcPts val="4759"/>
              </a:lnSpc>
              <a:buAutoNum type="arabicPeriod" startAt="1"/>
            </a:pPr>
            <a:r>
              <a:rPr lang="en-US" sz="3399">
                <a:solidFill>
                  <a:srgbClr val="000000"/>
                </a:solidFill>
                <a:latin typeface="IBM Plex Sans Condensed"/>
                <a:ea typeface="IBM Plex Sans Condensed"/>
                <a:cs typeface="IBM Plex Sans Condensed"/>
                <a:sym typeface="IBM Plex Sans Condensed"/>
              </a:rPr>
              <a:t>Pruning (Decision Tree):</a:t>
            </a:r>
          </a:p>
          <a:p>
            <a:pPr algn="l" marL="1468119" indent="-489373" lvl="2">
              <a:lnSpc>
                <a:spcPts val="4759"/>
              </a:lnSpc>
              <a:buFont typeface="Arial"/>
              <a:buChar char="⚬"/>
            </a:pPr>
            <a:r>
              <a:rPr lang="en-US" sz="3399">
                <a:solidFill>
                  <a:srgbClr val="000000"/>
                </a:solidFill>
                <a:latin typeface="IBM Plex Sans Condensed"/>
                <a:ea typeface="IBM Plex Sans Condensed"/>
                <a:cs typeface="IBM Plex Sans Condensed"/>
                <a:sym typeface="IBM Plex Sans Condensed"/>
              </a:rPr>
              <a:t>Giới hạn độ sâu cây (max_depth).</a:t>
            </a:r>
          </a:p>
          <a:p>
            <a:pPr algn="l" marL="1468119" indent="-489373" lvl="2">
              <a:lnSpc>
                <a:spcPts val="4759"/>
              </a:lnSpc>
              <a:buFont typeface="Arial"/>
              <a:buChar char="⚬"/>
            </a:pPr>
            <a:r>
              <a:rPr lang="en-US" sz="3399">
                <a:solidFill>
                  <a:srgbClr val="000000"/>
                </a:solidFill>
                <a:latin typeface="IBM Plex Sans Condensed"/>
                <a:ea typeface="IBM Plex Sans Condensed"/>
                <a:cs typeface="IBM Plex Sans Condensed"/>
                <a:sym typeface="IBM Plex Sans Condensed"/>
              </a:rPr>
              <a:t>Số lượng mẫu tối thiểu để tách (min_samples_split).</a:t>
            </a:r>
          </a:p>
          <a:p>
            <a:pPr algn="l" marL="1468119" indent="-489373" lvl="2">
              <a:lnSpc>
                <a:spcPts val="4759"/>
              </a:lnSpc>
              <a:buFont typeface="Arial"/>
              <a:buChar char="⚬"/>
            </a:pPr>
            <a:r>
              <a:rPr lang="en-US" sz="3399">
                <a:solidFill>
                  <a:srgbClr val="000000"/>
                </a:solidFill>
                <a:latin typeface="IBM Plex Sans Condensed"/>
                <a:ea typeface="IBM Plex Sans Condensed"/>
                <a:cs typeface="IBM Plex Sans Condensed"/>
                <a:sym typeface="IBM Plex Sans Condensed"/>
              </a:rPr>
              <a:t>Số lượng mẫu tối thiểu tại một lá (min_samples_leaf).</a:t>
            </a:r>
          </a:p>
          <a:p>
            <a:pPr algn="l" marL="734059" indent="-367030" lvl="1">
              <a:lnSpc>
                <a:spcPts val="4759"/>
              </a:lnSpc>
              <a:buAutoNum type="arabicPeriod" startAt="1"/>
            </a:pPr>
            <a:r>
              <a:rPr lang="en-US" sz="3399">
                <a:solidFill>
                  <a:srgbClr val="000000"/>
                </a:solidFill>
                <a:latin typeface="IBM Plex Sans Condensed"/>
                <a:ea typeface="IBM Plex Sans Condensed"/>
                <a:cs typeface="IBM Plex Sans Condensed"/>
                <a:sym typeface="IBM Plex Sans Condensed"/>
              </a:rPr>
              <a:t>Tuning Hyperparameters:</a:t>
            </a:r>
          </a:p>
          <a:p>
            <a:pPr algn="l" marL="1468119" indent="-489373" lvl="2">
              <a:lnSpc>
                <a:spcPts val="4759"/>
              </a:lnSpc>
              <a:buFont typeface="Arial"/>
              <a:buChar char="⚬"/>
            </a:pPr>
            <a:r>
              <a:rPr lang="en-US" sz="3399">
                <a:solidFill>
                  <a:srgbClr val="000000"/>
                </a:solidFill>
                <a:latin typeface="IBM Plex Sans Condensed"/>
                <a:ea typeface="IBM Plex Sans Condensed"/>
                <a:cs typeface="IBM Plex Sans Condensed"/>
                <a:sym typeface="IBM Plex Sans Condensed"/>
              </a:rPr>
              <a:t>Tinh chỉnh các siêu tham số của mô hình để tìm ra cấu hình tốt nhất.</a:t>
            </a:r>
          </a:p>
          <a:p>
            <a:pPr algn="l">
              <a:lnSpc>
                <a:spcPts val="475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TextBox 3" id="3"/>
          <p:cNvSpPr txBox="true"/>
          <p:nvPr/>
        </p:nvSpPr>
        <p:spPr>
          <a:xfrm rot="0">
            <a:off x="3396826" y="280590"/>
            <a:ext cx="13862474" cy="1748471"/>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Giải Pháp Khắc Phục Overfitting Cho Các Phương Pháp Ở Câu 1</a:t>
            </a:r>
          </a:p>
          <a:p>
            <a:pPr algn="ctr">
              <a:lnSpc>
                <a:spcPts val="7200"/>
              </a:lnSpc>
            </a:pPr>
          </a:p>
        </p:txBody>
      </p:sp>
      <p:sp>
        <p:nvSpPr>
          <p:cNvPr name="TextBox 4" id="4"/>
          <p:cNvSpPr txBox="true"/>
          <p:nvPr/>
        </p:nvSpPr>
        <p:spPr>
          <a:xfrm rot="0">
            <a:off x="758397" y="1962385"/>
            <a:ext cx="16132819" cy="9581515"/>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1. K-Nearest Neighbors (KNN):</a:t>
            </a:r>
          </a:p>
          <a:p>
            <a:pPr algn="l">
              <a:lnSpc>
                <a:spcPts val="4759"/>
              </a:lnSpc>
            </a:pPr>
            <a:r>
              <a:rPr lang="en-US" sz="3399">
                <a:solidFill>
                  <a:srgbClr val="000000"/>
                </a:solidFill>
                <a:latin typeface="IBM Plex Sans Condensed"/>
                <a:ea typeface="IBM Plex Sans Condensed"/>
                <a:cs typeface="IBM Plex Sans Condensed"/>
                <a:sym typeface="IBM Plex Sans Condensed"/>
              </a:rPr>
              <a:t> Tăng giá trị k: Sử dụng giá trị k lớn hơn để giảm độ nhạy của mô hình đối với nhiễu.</a:t>
            </a:r>
          </a:p>
          <a:p>
            <a:pPr algn="l">
              <a:lnSpc>
                <a:spcPts val="4759"/>
              </a:lnSpc>
            </a:pPr>
          </a:p>
          <a:p>
            <a:pPr algn="l">
              <a:lnSpc>
                <a:spcPts val="4759"/>
              </a:lnSpc>
            </a:pPr>
            <a:r>
              <a:rPr lang="en-US" sz="3399">
                <a:solidFill>
                  <a:srgbClr val="000000"/>
                </a:solidFill>
                <a:latin typeface="IBM Plex Sans Condensed"/>
                <a:ea typeface="IBM Plex Sans Condensed"/>
                <a:cs typeface="IBM Plex Sans Condensed"/>
                <a:sym typeface="IBM Plex Sans Condensed"/>
              </a:rPr>
              <a:t> Chuẩn hóa dữ liệu: Sử dụng chuẩn hóa dữ liệu để đảm bảo rằng tất cả các đặc trưng đều có cùng thang đo.</a:t>
            </a:r>
          </a:p>
          <a:p>
            <a:pPr algn="l">
              <a:lnSpc>
                <a:spcPts val="4759"/>
              </a:lnSpc>
            </a:pPr>
          </a:p>
          <a:p>
            <a:pPr algn="l">
              <a:lnSpc>
                <a:spcPts val="4759"/>
              </a:lnSpc>
            </a:pPr>
            <a:r>
              <a:rPr lang="en-US" sz="3399">
                <a:solidFill>
                  <a:srgbClr val="000000"/>
                </a:solidFill>
                <a:latin typeface="IBM Plex Sans Condensed"/>
                <a:ea typeface="IBM Plex Sans Condensed"/>
                <a:cs typeface="IBM Plex Sans Condensed"/>
                <a:sym typeface="IBM Plex Sans Condensed"/>
              </a:rPr>
              <a:t>2. Logistic Regression:</a:t>
            </a:r>
          </a:p>
          <a:p>
            <a:pPr algn="l">
              <a:lnSpc>
                <a:spcPts val="4759"/>
              </a:lnSpc>
            </a:pPr>
            <a:r>
              <a:rPr lang="en-US" sz="3399">
                <a:solidFill>
                  <a:srgbClr val="000000"/>
                </a:solidFill>
                <a:latin typeface="IBM Plex Sans Condensed"/>
                <a:ea typeface="IBM Plex Sans Condensed"/>
                <a:cs typeface="IBM Plex Sans Condensed"/>
                <a:sym typeface="IBM Plex Sans Condensed"/>
              </a:rPr>
              <a:t> Sử dụng regularization (L1, L2): Thêm thuật ngữ phạt vào hàm mục tiêu để giảm overfitting.</a:t>
            </a:r>
          </a:p>
          <a:p>
            <a:pPr algn="l">
              <a:lnSpc>
                <a:spcPts val="4759"/>
              </a:lnSpc>
            </a:pPr>
          </a:p>
          <a:p>
            <a:pPr algn="l">
              <a:lnSpc>
                <a:spcPts val="4759"/>
              </a:lnSpc>
            </a:pPr>
            <a:r>
              <a:rPr lang="en-US" sz="3399">
                <a:solidFill>
                  <a:srgbClr val="000000"/>
                </a:solidFill>
                <a:latin typeface="IBM Plex Sans Condensed"/>
                <a:ea typeface="IBM Plex Sans Condensed"/>
                <a:cs typeface="IBM Plex Sans Condensed"/>
                <a:sym typeface="IBM Plex Sans Condensed"/>
              </a:rPr>
              <a:t>3. Random Forest Regression:</a:t>
            </a:r>
          </a:p>
          <a:p>
            <a:pPr algn="l">
              <a:lnSpc>
                <a:spcPts val="4759"/>
              </a:lnSpc>
            </a:pPr>
            <a:r>
              <a:rPr lang="en-US" sz="3399">
                <a:solidFill>
                  <a:srgbClr val="000000"/>
                </a:solidFill>
                <a:latin typeface="IBM Plex Sans Condensed"/>
                <a:ea typeface="IBM Plex Sans Condensed"/>
                <a:cs typeface="IBM Plex Sans Condensed"/>
                <a:sym typeface="IBM Plex Sans Condensed"/>
              </a:rPr>
              <a:t> Sử dụng nhiều cây hơn (n_estimators): Tăng số lượng cây trong rừng để giảm overfitting.</a:t>
            </a:r>
          </a:p>
          <a:p>
            <a:pPr algn="l">
              <a:lnSpc>
                <a:spcPts val="4759"/>
              </a:lnSpc>
            </a:pPr>
          </a:p>
          <a:p>
            <a:pPr algn="l">
              <a:lnSpc>
                <a:spcPts val="4759"/>
              </a:lnSpc>
            </a:pPr>
            <a:r>
              <a:rPr lang="en-US" sz="3399">
                <a:solidFill>
                  <a:srgbClr val="000000"/>
                </a:solidFill>
                <a:latin typeface="IBM Plex Sans Condensed"/>
                <a:ea typeface="IBM Plex Sans Condensed"/>
                <a:cs typeface="IBM Plex Sans Condensed"/>
                <a:sym typeface="IBM Plex Sans Condensed"/>
              </a:rPr>
              <a:t> Giới hạn độ sâu cây (max_depth): Giới hạn độ sâu tối đa của mỗi cây quyết định.</a:t>
            </a:r>
          </a:p>
          <a:p>
            <a:pPr algn="l">
              <a:lnSpc>
                <a:spcPts val="4759"/>
              </a:lnSpc>
            </a:pPr>
          </a:p>
          <a:p>
            <a:pPr algn="l">
              <a:lnSpc>
                <a:spcPts val="4759"/>
              </a:lnSpc>
            </a:pPr>
          </a:p>
          <a:p>
            <a:pPr algn="l">
              <a:lnSpc>
                <a:spcPts val="4759"/>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TextBox 3" id="3"/>
          <p:cNvSpPr txBox="true"/>
          <p:nvPr/>
        </p:nvSpPr>
        <p:spPr>
          <a:xfrm rot="0">
            <a:off x="3396826" y="280590"/>
            <a:ext cx="13862474" cy="1748471"/>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Giải Pháp Khắc Phục Overfitting Cho Các Phương Pháp Ở Câu 1</a:t>
            </a:r>
          </a:p>
          <a:p>
            <a:pPr algn="ctr">
              <a:lnSpc>
                <a:spcPts val="7200"/>
              </a:lnSpc>
            </a:pPr>
          </a:p>
        </p:txBody>
      </p:sp>
      <p:sp>
        <p:nvSpPr>
          <p:cNvPr name="TextBox 4" id="4"/>
          <p:cNvSpPr txBox="true"/>
          <p:nvPr/>
        </p:nvSpPr>
        <p:spPr>
          <a:xfrm rot="0">
            <a:off x="758397" y="1962385"/>
            <a:ext cx="16132819" cy="7181215"/>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4. Decisio</a:t>
            </a:r>
            <a:r>
              <a:rPr lang="en-US" sz="3399">
                <a:solidFill>
                  <a:srgbClr val="000000"/>
                </a:solidFill>
                <a:latin typeface="IBM Plex Sans Condensed"/>
                <a:ea typeface="IBM Plex Sans Condensed"/>
                <a:cs typeface="IBM Plex Sans Condensed"/>
                <a:sym typeface="IBM Plex Sans Condensed"/>
              </a:rPr>
              <a:t>n Tree:</a:t>
            </a:r>
          </a:p>
          <a:p>
            <a:pPr algn="l">
              <a:lnSpc>
                <a:spcPts val="4759"/>
              </a:lnSpc>
            </a:pPr>
            <a:r>
              <a:rPr lang="en-US" sz="3399">
                <a:solidFill>
                  <a:srgbClr val="000000"/>
                </a:solidFill>
                <a:latin typeface="IBM Plex Sans Condensed"/>
                <a:ea typeface="IBM Plex Sans Condensed"/>
                <a:cs typeface="IBM Plex Sans Condensed"/>
                <a:sym typeface="IBM Plex Sans Condensed"/>
              </a:rPr>
              <a:t>    </a:t>
            </a:r>
            <a:r>
              <a:rPr lang="en-US" sz="3399">
                <a:solidFill>
                  <a:srgbClr val="000000"/>
                </a:solidFill>
                <a:latin typeface="IBM Plex Sans Condensed"/>
                <a:ea typeface="IBM Plex Sans Condensed"/>
                <a:cs typeface="IBM Plex Sans Condensed"/>
                <a:sym typeface="IBM Plex Sans Condensed"/>
              </a:rPr>
              <a:t>Giới hạn độ sâu cây (max_depth).</a:t>
            </a:r>
          </a:p>
          <a:p>
            <a:pPr algn="l">
              <a:lnSpc>
                <a:spcPts val="4759"/>
              </a:lnSpc>
            </a:pPr>
            <a:r>
              <a:rPr lang="en-US" sz="3399">
                <a:solidFill>
                  <a:srgbClr val="000000"/>
                </a:solidFill>
                <a:latin typeface="IBM Plex Sans Condensed"/>
                <a:ea typeface="IBM Plex Sans Condensed"/>
                <a:cs typeface="IBM Plex Sans Condensed"/>
                <a:sym typeface="IBM Plex Sans Condensed"/>
              </a:rPr>
              <a:t>    </a:t>
            </a:r>
            <a:r>
              <a:rPr lang="en-US" sz="3399">
                <a:solidFill>
                  <a:srgbClr val="000000"/>
                </a:solidFill>
                <a:latin typeface="IBM Plex Sans Condensed"/>
                <a:ea typeface="IBM Plex Sans Condensed"/>
                <a:cs typeface="IBM Plex Sans Condensed"/>
                <a:sym typeface="IBM Plex Sans Condensed"/>
              </a:rPr>
              <a:t>Số lượng mẫu tối thiểu để tách (min_samples_split).</a:t>
            </a:r>
          </a:p>
          <a:p>
            <a:pPr algn="l">
              <a:lnSpc>
                <a:spcPts val="4759"/>
              </a:lnSpc>
            </a:pPr>
            <a:r>
              <a:rPr lang="en-US" sz="3399">
                <a:solidFill>
                  <a:srgbClr val="000000"/>
                </a:solidFill>
                <a:latin typeface="IBM Plex Sans Condensed"/>
                <a:ea typeface="IBM Plex Sans Condensed"/>
                <a:cs typeface="IBM Plex Sans Condensed"/>
                <a:sym typeface="IBM Plex Sans Condensed"/>
              </a:rPr>
              <a:t>    </a:t>
            </a:r>
            <a:r>
              <a:rPr lang="en-US" sz="3399">
                <a:solidFill>
                  <a:srgbClr val="000000"/>
                </a:solidFill>
                <a:latin typeface="IBM Plex Sans Condensed"/>
                <a:ea typeface="IBM Plex Sans Condensed"/>
                <a:cs typeface="IBM Plex Sans Condensed"/>
                <a:sym typeface="IBM Plex Sans Condensed"/>
              </a:rPr>
              <a:t>Số lượng mẫu tối thiểu tại một lá (min_samples_leaf).</a:t>
            </a:r>
          </a:p>
          <a:p>
            <a:pPr algn="l">
              <a:lnSpc>
                <a:spcPts val="4759"/>
              </a:lnSpc>
            </a:pPr>
          </a:p>
          <a:p>
            <a:pPr algn="l">
              <a:lnSpc>
                <a:spcPts val="4759"/>
              </a:lnSpc>
            </a:pPr>
          </a:p>
          <a:p>
            <a:pPr algn="l">
              <a:lnSpc>
                <a:spcPts val="4759"/>
              </a:lnSpc>
            </a:pPr>
            <a:r>
              <a:rPr lang="en-US" sz="3399">
                <a:solidFill>
                  <a:srgbClr val="000000"/>
                </a:solidFill>
                <a:latin typeface="IBM Plex Sans Condensed"/>
                <a:ea typeface="IBM Plex Sans Condensed"/>
                <a:cs typeface="IBM Plex Sans Condensed"/>
                <a:sym typeface="IBM Plex Sans Condensed"/>
              </a:rPr>
              <a:t>5. Linear Regression</a:t>
            </a:r>
          </a:p>
          <a:p>
            <a:pPr algn="l">
              <a:lnSpc>
                <a:spcPts val="4759"/>
              </a:lnSpc>
            </a:pPr>
            <a:r>
              <a:rPr lang="en-US" sz="3399">
                <a:solidFill>
                  <a:srgbClr val="000000"/>
                </a:solidFill>
                <a:latin typeface="IBM Plex Sans Condensed"/>
                <a:ea typeface="IBM Plex Sans Condensed"/>
                <a:cs typeface="IBM Plex Sans Condensed"/>
                <a:sym typeface="IBM Plex Sans Condensed"/>
              </a:rPr>
              <a:t>    Sử dụng Ridge Regression.</a:t>
            </a:r>
          </a:p>
          <a:p>
            <a:pPr algn="l">
              <a:lnSpc>
                <a:spcPts val="4759"/>
              </a:lnSpc>
            </a:pPr>
          </a:p>
          <a:p>
            <a:pPr algn="l">
              <a:lnSpc>
                <a:spcPts val="4759"/>
              </a:lnSpc>
            </a:pPr>
          </a:p>
          <a:p>
            <a:pPr algn="l">
              <a:lnSpc>
                <a:spcPts val="4759"/>
              </a:lnSpc>
            </a:pPr>
          </a:p>
          <a:p>
            <a:pPr algn="l">
              <a:lnSpc>
                <a:spcPts val="4759"/>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TextBox 3" id="3"/>
          <p:cNvSpPr txBox="true"/>
          <p:nvPr/>
        </p:nvSpPr>
        <p:spPr>
          <a:xfrm rot="0">
            <a:off x="758397" y="2106634"/>
            <a:ext cx="16685023" cy="7530950"/>
          </a:xfrm>
          <a:prstGeom prst="rect">
            <a:avLst/>
          </a:prstGeom>
        </p:spPr>
        <p:txBody>
          <a:bodyPr anchor="t" rtlCol="false" tIns="0" lIns="0" bIns="0" rIns="0">
            <a:spAutoFit/>
          </a:bodyPr>
          <a:lstStyle/>
          <a:p>
            <a:pPr algn="l">
              <a:lnSpc>
                <a:spcPts val="3333"/>
              </a:lnSpc>
            </a:pPr>
            <a:r>
              <a:rPr lang="en-US" sz="2380">
                <a:solidFill>
                  <a:srgbClr val="000000"/>
                </a:solidFill>
                <a:latin typeface="IBM Plex Sans Condensed"/>
                <a:ea typeface="IBM Plex Sans Condensed"/>
                <a:cs typeface="IBM Plex Sans Condensed"/>
                <a:sym typeface="IBM Plex Sans Condensed"/>
              </a:rPr>
              <a:t>1. Recursive Feature Elimination (RFE) là một kỹ thuật chọn lọc đặc trưng(feature selection) giúp giảm số lượng đặc trưng đầu vào bằng cách loại bỏ dần các đặc trưng ít quan trọng nhất.</a:t>
            </a:r>
          </a:p>
          <a:p>
            <a:pPr algn="l">
              <a:lnSpc>
                <a:spcPts val="3333"/>
              </a:lnSpc>
            </a:pPr>
          </a:p>
          <a:p>
            <a:pPr algn="l">
              <a:lnSpc>
                <a:spcPts val="3333"/>
              </a:lnSpc>
            </a:pPr>
            <a:r>
              <a:rPr lang="en-US" sz="2380">
                <a:solidFill>
                  <a:srgbClr val="000000"/>
                </a:solidFill>
                <a:latin typeface="IBM Plex Sans Condensed"/>
                <a:ea typeface="IBM Plex Sans Condensed"/>
                <a:cs typeface="IBM Plex Sans Condensed"/>
                <a:sym typeface="IBM Plex Sans Condensed"/>
              </a:rPr>
              <a:t> Chỉ giữ lại các đặc trưng quan trọng nhất ---&gt; giảm thiểu overfitting và cải thiện hiệu suất Model</a:t>
            </a:r>
          </a:p>
          <a:p>
            <a:pPr algn="l">
              <a:lnSpc>
                <a:spcPts val="3333"/>
              </a:lnSpc>
            </a:pPr>
          </a:p>
          <a:p>
            <a:pPr algn="l">
              <a:lnSpc>
                <a:spcPts val="3333"/>
              </a:lnSpc>
            </a:pPr>
            <a:r>
              <a:rPr lang="en-US" sz="2380">
                <a:solidFill>
                  <a:srgbClr val="000000"/>
                </a:solidFill>
                <a:latin typeface="IBM Plex Sans Condensed"/>
                <a:ea typeface="IBM Plex Sans Condensed"/>
                <a:cs typeface="IBM Plex Sans Condensed"/>
                <a:sym typeface="IBM Plex Sans Condensed"/>
              </a:rPr>
              <a:t>2. Giới hạn độ sâu cây (max_depth), Bằng cách giới hạn độ sâu ---&gt; ngăn cây quyết định học quá kỹ các chi tiết và nhiễu trong dữ liệu huấn luyện ---&gt; giảm thiểu overfitting</a:t>
            </a:r>
          </a:p>
          <a:p>
            <a:pPr algn="l">
              <a:lnSpc>
                <a:spcPts val="3333"/>
              </a:lnSpc>
            </a:pPr>
          </a:p>
          <a:p>
            <a:pPr algn="l">
              <a:lnSpc>
                <a:spcPts val="3333"/>
              </a:lnSpc>
            </a:pPr>
            <a:r>
              <a:rPr lang="en-US" sz="2380">
                <a:solidFill>
                  <a:srgbClr val="000000"/>
                </a:solidFill>
                <a:latin typeface="IBM Plex Sans Condensed"/>
                <a:ea typeface="IBM Plex Sans Condensed"/>
                <a:cs typeface="IBM Plex Sans Condensed"/>
                <a:sym typeface="IBM Plex Sans Condensed"/>
              </a:rPr>
              <a:t>3. Số lượng mẫu tối thiểu để tách (min_samples_split), xác định số lượng mẫu tối thiểu cần thiết để tách một nút. </a:t>
            </a:r>
          </a:p>
          <a:p>
            <a:pPr algn="l">
              <a:lnSpc>
                <a:spcPts val="3333"/>
              </a:lnSpc>
            </a:pPr>
          </a:p>
          <a:p>
            <a:pPr algn="l">
              <a:lnSpc>
                <a:spcPts val="3333"/>
              </a:lnSpc>
            </a:pPr>
            <a:r>
              <a:rPr lang="en-US" sz="2380">
                <a:solidFill>
                  <a:srgbClr val="000000"/>
                </a:solidFill>
                <a:latin typeface="IBM Plex Sans Condensed"/>
                <a:ea typeface="IBM Plex Sans Condensed"/>
                <a:cs typeface="IBM Plex Sans Condensed"/>
                <a:sym typeface="IBM Plex Sans Condensed"/>
              </a:rPr>
              <a:t> Bằng cách tăng giá trị này ---&gt; ngăn cây quyết định tách quá nhiều lần ---&gt; giảm thiểu overfitting</a:t>
            </a:r>
          </a:p>
          <a:p>
            <a:pPr algn="l">
              <a:lnSpc>
                <a:spcPts val="3333"/>
              </a:lnSpc>
            </a:pPr>
          </a:p>
          <a:p>
            <a:pPr algn="l">
              <a:lnSpc>
                <a:spcPts val="3333"/>
              </a:lnSpc>
            </a:pPr>
            <a:r>
              <a:rPr lang="en-US" sz="2380">
                <a:solidFill>
                  <a:srgbClr val="000000"/>
                </a:solidFill>
                <a:latin typeface="IBM Plex Sans Condensed"/>
                <a:ea typeface="IBM Plex Sans Condensed"/>
                <a:cs typeface="IBM Plex Sans Condensed"/>
                <a:sym typeface="IBM Plex Sans Condensed"/>
              </a:rPr>
              <a:t>4. Số lượng mẫu tối thiểu tại một lá (min_samples_leaf), xác định số lượng mẫu tối thiểu cần thiết tại một lá.</a:t>
            </a:r>
          </a:p>
          <a:p>
            <a:pPr algn="l">
              <a:lnSpc>
                <a:spcPts val="3333"/>
              </a:lnSpc>
            </a:pPr>
          </a:p>
          <a:p>
            <a:pPr algn="l">
              <a:lnSpc>
                <a:spcPts val="3333"/>
              </a:lnSpc>
            </a:pPr>
            <a:r>
              <a:rPr lang="en-US" sz="2380">
                <a:solidFill>
                  <a:srgbClr val="000000"/>
                </a:solidFill>
                <a:latin typeface="IBM Plex Sans Condensed"/>
                <a:ea typeface="IBM Plex Sans Condensed"/>
                <a:cs typeface="IBM Plex Sans Condensed"/>
                <a:sym typeface="IBM Plex Sans Condensed"/>
              </a:rPr>
              <a:t> Bằng cách tăng giá trị này ---&gt; ngăn cây quyết định tạo ra các lá quá nhỏ ---&gt; giảm thiểu overfitting.</a:t>
            </a:r>
          </a:p>
          <a:p>
            <a:pPr algn="l">
              <a:lnSpc>
                <a:spcPts val="3333"/>
              </a:lnSpc>
            </a:pPr>
          </a:p>
          <a:p>
            <a:pPr algn="l">
              <a:lnSpc>
                <a:spcPts val="3333"/>
              </a:lnSpc>
            </a:pPr>
          </a:p>
          <a:p>
            <a:pPr algn="l">
              <a:lnSpc>
                <a:spcPts val="3333"/>
              </a:lnSpc>
            </a:pPr>
          </a:p>
        </p:txBody>
      </p:sp>
      <p:sp>
        <p:nvSpPr>
          <p:cNvPr name="Freeform 4" id="4"/>
          <p:cNvSpPr/>
          <p:nvPr/>
        </p:nvSpPr>
        <p:spPr>
          <a:xfrm flipH="false" flipV="false" rot="0">
            <a:off x="865577" y="8564336"/>
            <a:ext cx="6853967" cy="1387928"/>
          </a:xfrm>
          <a:custGeom>
            <a:avLst/>
            <a:gdLst/>
            <a:ahLst/>
            <a:cxnLst/>
            <a:rect r="r" b="b" t="t" l="l"/>
            <a:pathLst>
              <a:path h="1387928" w="6853967">
                <a:moveTo>
                  <a:pt x="0" y="0"/>
                </a:moveTo>
                <a:lnTo>
                  <a:pt x="6853967" y="0"/>
                </a:lnTo>
                <a:lnTo>
                  <a:pt x="6853967" y="1387928"/>
                </a:lnTo>
                <a:lnTo>
                  <a:pt x="0" y="1387928"/>
                </a:lnTo>
                <a:lnTo>
                  <a:pt x="0" y="0"/>
                </a:lnTo>
                <a:close/>
              </a:path>
            </a:pathLst>
          </a:custGeom>
          <a:blipFill>
            <a:blip r:embed="rId3"/>
            <a:stretch>
              <a:fillRect l="0" t="0" r="0" b="0"/>
            </a:stretch>
          </a:blipFill>
        </p:spPr>
      </p:sp>
      <p:sp>
        <p:nvSpPr>
          <p:cNvPr name="TextBox 5" id="5"/>
          <p:cNvSpPr txBox="true"/>
          <p:nvPr/>
        </p:nvSpPr>
        <p:spPr>
          <a:xfrm rot="0">
            <a:off x="3999706" y="405788"/>
            <a:ext cx="10547568" cy="1748471"/>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Áp Dụng Giải Pháp cho Decision Tree</a:t>
            </a:r>
          </a:p>
          <a:p>
            <a:pPr algn="ctr">
              <a:lnSpc>
                <a:spcPts val="7200"/>
              </a:lnSpc>
            </a:pP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933705" y="482292"/>
            <a:ext cx="4420591" cy="1222262"/>
          </a:xfrm>
          <a:prstGeom prst="rect">
            <a:avLst/>
          </a:prstGeom>
        </p:spPr>
        <p:txBody>
          <a:bodyPr anchor="t" rtlCol="false" tIns="0" lIns="0" bIns="0" rIns="0">
            <a:spAutoFit/>
          </a:bodyPr>
          <a:lstStyle/>
          <a:p>
            <a:pPr algn="ctr">
              <a:lnSpc>
                <a:spcPts val="10080"/>
              </a:lnSpc>
            </a:pPr>
            <a:r>
              <a:rPr lang="en-US" sz="7200" b="true">
                <a:solidFill>
                  <a:srgbClr val="000000"/>
                </a:solidFill>
                <a:latin typeface="Noto Sans Bold"/>
                <a:ea typeface="Noto Sans Bold"/>
                <a:cs typeface="Noto Sans Bold"/>
                <a:sym typeface="Noto Sans Bold"/>
              </a:rPr>
              <a:t>Nhiệm vụ</a:t>
            </a:r>
          </a:p>
        </p:txBody>
      </p:sp>
      <p:sp>
        <p:nvSpPr>
          <p:cNvPr name="TextBox 3" id="3"/>
          <p:cNvSpPr txBox="true"/>
          <p:nvPr/>
        </p:nvSpPr>
        <p:spPr>
          <a:xfrm rot="0">
            <a:off x="1028700" y="2761504"/>
            <a:ext cx="16769847" cy="2092641"/>
          </a:xfrm>
          <a:prstGeom prst="rect">
            <a:avLst/>
          </a:prstGeom>
        </p:spPr>
        <p:txBody>
          <a:bodyPr anchor="t" rtlCol="false" tIns="0" lIns="0" bIns="0" rIns="0">
            <a:spAutoFit/>
          </a:bodyPr>
          <a:lstStyle/>
          <a:p>
            <a:pPr algn="ctr">
              <a:lnSpc>
                <a:spcPts val="5600"/>
              </a:lnSpc>
            </a:pPr>
            <a:r>
              <a:rPr lang="en-US" sz="4000" b="true">
                <a:solidFill>
                  <a:srgbClr val="000000"/>
                </a:solidFill>
                <a:latin typeface="DejaVu Serif Bold"/>
                <a:ea typeface="DejaVu Serif Bold"/>
                <a:cs typeface="DejaVu Serif Bold"/>
                <a:sym typeface="DejaVu Serif Bold"/>
              </a:rPr>
              <a:t>Câu 1: Giải Bài Toán Bằng Các Phương Pháp Học Máy</a:t>
            </a:r>
          </a:p>
          <a:p>
            <a:pPr algn="ctr">
              <a:lnSpc>
                <a:spcPts val="5600"/>
              </a:lnSpc>
            </a:pPr>
          </a:p>
          <a:p>
            <a:pPr algn="ctr">
              <a:lnSpc>
                <a:spcPts val="5600"/>
              </a:lnSpc>
            </a:pPr>
          </a:p>
        </p:txBody>
      </p:sp>
      <p:sp>
        <p:nvSpPr>
          <p:cNvPr name="TextBox 4" id="4"/>
          <p:cNvSpPr txBox="true"/>
          <p:nvPr/>
        </p:nvSpPr>
        <p:spPr>
          <a:xfrm rot="0">
            <a:off x="0" y="5057775"/>
            <a:ext cx="12334618" cy="1389802"/>
          </a:xfrm>
          <a:prstGeom prst="rect">
            <a:avLst/>
          </a:prstGeom>
        </p:spPr>
        <p:txBody>
          <a:bodyPr anchor="t" rtlCol="false" tIns="0" lIns="0" bIns="0" rIns="0">
            <a:spAutoFit/>
          </a:bodyPr>
          <a:lstStyle/>
          <a:p>
            <a:pPr algn="ctr">
              <a:lnSpc>
                <a:spcPts val="5600"/>
              </a:lnSpc>
            </a:pPr>
            <a:r>
              <a:rPr lang="en-US" sz="4000" b="true">
                <a:solidFill>
                  <a:srgbClr val="000000"/>
                </a:solidFill>
                <a:latin typeface="DejaVu Serif Bold"/>
                <a:ea typeface="DejaVu Serif Bold"/>
                <a:cs typeface="DejaVu Serif Bold"/>
                <a:sym typeface="DejaVu Serif Bold"/>
              </a:rPr>
              <a:t>Câu 2: Overfitting và Giải Pháp</a:t>
            </a:r>
          </a:p>
          <a:p>
            <a:pPr algn="ctr">
              <a:lnSpc>
                <a:spcPts val="5600"/>
              </a:lnSpc>
            </a:pPr>
          </a:p>
        </p:txBody>
      </p:sp>
      <p:sp>
        <p:nvSpPr>
          <p:cNvPr name="TextBox 5" id="5"/>
          <p:cNvSpPr txBox="true"/>
          <p:nvPr/>
        </p:nvSpPr>
        <p:spPr>
          <a:xfrm rot="0">
            <a:off x="244727" y="7195089"/>
            <a:ext cx="17798547" cy="1389802"/>
          </a:xfrm>
          <a:prstGeom prst="rect">
            <a:avLst/>
          </a:prstGeom>
        </p:spPr>
        <p:txBody>
          <a:bodyPr anchor="t" rtlCol="false" tIns="0" lIns="0" bIns="0" rIns="0">
            <a:spAutoFit/>
          </a:bodyPr>
          <a:lstStyle/>
          <a:p>
            <a:pPr algn="ctr">
              <a:lnSpc>
                <a:spcPts val="5600"/>
              </a:lnSpc>
            </a:pPr>
            <a:r>
              <a:rPr lang="en-US" sz="4000" b="true">
                <a:solidFill>
                  <a:srgbClr val="000000"/>
                </a:solidFill>
                <a:latin typeface="DejaVu Serif Bold"/>
                <a:ea typeface="DejaVu Serif Bold"/>
                <a:cs typeface="DejaVu Serif Bold"/>
                <a:sym typeface="DejaVu Serif Bold"/>
              </a:rPr>
              <a:t>Câu 3: Feature Selection Using Correlation Analysis</a:t>
            </a:r>
          </a:p>
          <a:p>
            <a:pPr algn="ctr">
              <a:lnSpc>
                <a:spcPts val="5600"/>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Freeform 3" id="3"/>
          <p:cNvSpPr/>
          <p:nvPr/>
        </p:nvSpPr>
        <p:spPr>
          <a:xfrm flipH="false" flipV="false" rot="0">
            <a:off x="3478388" y="8316615"/>
            <a:ext cx="11301259" cy="1666936"/>
          </a:xfrm>
          <a:custGeom>
            <a:avLst/>
            <a:gdLst/>
            <a:ahLst/>
            <a:cxnLst/>
            <a:rect r="r" b="b" t="t" l="l"/>
            <a:pathLst>
              <a:path h="1666936" w="11301259">
                <a:moveTo>
                  <a:pt x="0" y="0"/>
                </a:moveTo>
                <a:lnTo>
                  <a:pt x="11301259" y="0"/>
                </a:lnTo>
                <a:lnTo>
                  <a:pt x="11301259" y="1666935"/>
                </a:lnTo>
                <a:lnTo>
                  <a:pt x="0" y="1666935"/>
                </a:lnTo>
                <a:lnTo>
                  <a:pt x="0" y="0"/>
                </a:lnTo>
                <a:close/>
              </a:path>
            </a:pathLst>
          </a:custGeom>
          <a:blipFill>
            <a:blip r:embed="rId3"/>
            <a:stretch>
              <a:fillRect l="0" t="0" r="0" b="0"/>
            </a:stretch>
          </a:blipFill>
        </p:spPr>
      </p:sp>
      <p:sp>
        <p:nvSpPr>
          <p:cNvPr name="Freeform 4" id="4"/>
          <p:cNvSpPr/>
          <p:nvPr/>
        </p:nvSpPr>
        <p:spPr>
          <a:xfrm flipH="false" flipV="false" rot="0">
            <a:off x="3478388" y="1070185"/>
            <a:ext cx="11339214" cy="7498055"/>
          </a:xfrm>
          <a:custGeom>
            <a:avLst/>
            <a:gdLst/>
            <a:ahLst/>
            <a:cxnLst/>
            <a:rect r="r" b="b" t="t" l="l"/>
            <a:pathLst>
              <a:path h="7498055" w="11339214">
                <a:moveTo>
                  <a:pt x="0" y="0"/>
                </a:moveTo>
                <a:lnTo>
                  <a:pt x="11339214" y="0"/>
                </a:lnTo>
                <a:lnTo>
                  <a:pt x="11339214" y="7498055"/>
                </a:lnTo>
                <a:lnTo>
                  <a:pt x="0" y="7498055"/>
                </a:lnTo>
                <a:lnTo>
                  <a:pt x="0" y="0"/>
                </a:lnTo>
                <a:close/>
              </a:path>
            </a:pathLst>
          </a:custGeom>
          <a:blipFill>
            <a:blip r:embed="rId4"/>
            <a:stretch>
              <a:fillRect l="0" t="0" r="0" b="0"/>
            </a:stretch>
          </a:blipFill>
        </p:spPr>
      </p:sp>
      <p:sp>
        <p:nvSpPr>
          <p:cNvPr name="TextBox 5" id="5"/>
          <p:cNvSpPr txBox="true"/>
          <p:nvPr/>
        </p:nvSpPr>
        <p:spPr>
          <a:xfrm rot="0">
            <a:off x="3999706" y="191027"/>
            <a:ext cx="10547568" cy="836454"/>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Kết Quả</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TextBox 3" id="3"/>
          <p:cNvSpPr txBox="true"/>
          <p:nvPr/>
        </p:nvSpPr>
        <p:spPr>
          <a:xfrm rot="0">
            <a:off x="758397" y="2106634"/>
            <a:ext cx="16685023" cy="5844142"/>
          </a:xfrm>
          <a:prstGeom prst="rect">
            <a:avLst/>
          </a:prstGeom>
        </p:spPr>
        <p:txBody>
          <a:bodyPr anchor="t" rtlCol="false" tIns="0" lIns="0" bIns="0" rIns="0">
            <a:spAutoFit/>
          </a:bodyPr>
          <a:lstStyle/>
          <a:p>
            <a:pPr algn="l">
              <a:lnSpc>
                <a:spcPts val="3333"/>
              </a:lnSpc>
            </a:pPr>
            <a:r>
              <a:rPr lang="en-US" sz="2380">
                <a:solidFill>
                  <a:srgbClr val="000000"/>
                </a:solidFill>
                <a:latin typeface="IBM Plex Sans Condensed"/>
                <a:ea typeface="IBM Plex Sans Condensed"/>
                <a:cs typeface="IBM Plex Sans Condensed"/>
                <a:sym typeface="IBM Plex Sans Condensed"/>
              </a:rPr>
              <a:t>Ridge Regression là một kỹ thuật regularization bằng cách thêm</a:t>
            </a:r>
            <a:r>
              <a:rPr lang="en-US" sz="2380">
                <a:solidFill>
                  <a:srgbClr val="000000"/>
                </a:solidFill>
                <a:latin typeface="IBM Plex Sans Condensed"/>
                <a:ea typeface="IBM Plex Sans Condensed"/>
                <a:cs typeface="IBM Plex Sans Condensed"/>
                <a:sym typeface="IBM Plex Sans Condensed"/>
              </a:rPr>
              <a:t> một thuậ</a:t>
            </a:r>
            <a:r>
              <a:rPr lang="en-US" sz="2380">
                <a:solidFill>
                  <a:srgbClr val="000000"/>
                </a:solidFill>
                <a:latin typeface="IBM Plex Sans Condensed"/>
                <a:ea typeface="IBM Plex Sans Condensed"/>
                <a:cs typeface="IBM Plex Sans Condensed"/>
                <a:sym typeface="IBM Plex Sans Condensed"/>
              </a:rPr>
              <a:t>t ngữ phạt vào hàm mục tiêu của Linear Regression. Điều này giúp giảm overfitting bằng cách hạn chế độ lớn của các hệ số hồi quy.</a:t>
            </a:r>
          </a:p>
          <a:p>
            <a:pPr algn="l">
              <a:lnSpc>
                <a:spcPts val="3333"/>
              </a:lnSpc>
            </a:pPr>
          </a:p>
          <a:p>
            <a:pPr algn="l">
              <a:lnSpc>
                <a:spcPts val="3333"/>
              </a:lnSpc>
            </a:pPr>
            <a:r>
              <a:rPr lang="en-US" sz="2380">
                <a:solidFill>
                  <a:srgbClr val="000000"/>
                </a:solidFill>
                <a:latin typeface="IBM Plex Sans Condensed"/>
                <a:ea typeface="IBM Plex Sans Condensed"/>
                <a:cs typeface="IBM Plex Sans Condensed"/>
                <a:sym typeface="IBM Plex Sans Condensed"/>
              </a:rPr>
              <a:t>Lý do chọn Ridge?</a:t>
            </a:r>
          </a:p>
          <a:p>
            <a:pPr algn="l">
              <a:lnSpc>
                <a:spcPts val="3333"/>
              </a:lnSpc>
            </a:pPr>
            <a:r>
              <a:rPr lang="en-US" sz="2380">
                <a:solidFill>
                  <a:srgbClr val="000000"/>
                </a:solidFill>
                <a:latin typeface="IBM Plex Sans Condensed"/>
                <a:ea typeface="IBM Plex Sans Condensed"/>
                <a:cs typeface="IBM Plex Sans Condensed"/>
                <a:sym typeface="IBM Plex Sans Condensed"/>
              </a:rPr>
              <a:t>Ridge Regression giúp giảm overfitting bằng cách thêm một thuật ngữ phạt vào hàm mục tiêu, làm giảm độ lớn của các hệ số hồi quy.</a:t>
            </a:r>
          </a:p>
          <a:p>
            <a:pPr algn="l">
              <a:lnSpc>
                <a:spcPts val="3333"/>
              </a:lnSpc>
            </a:pPr>
            <a:r>
              <a:rPr lang="en-US" sz="2380">
                <a:solidFill>
                  <a:srgbClr val="000000"/>
                </a:solidFill>
                <a:latin typeface="IBM Plex Sans Condensed"/>
                <a:ea typeface="IBM Plex Sans Condensed"/>
                <a:cs typeface="IBM Plex Sans Condensed"/>
                <a:sym typeface="IBM Plex Sans Condensed"/>
              </a:rPr>
              <a:t>--&gt; Tăng hiệu suất.</a:t>
            </a:r>
          </a:p>
          <a:p>
            <a:pPr algn="l">
              <a:lnSpc>
                <a:spcPts val="3333"/>
              </a:lnSpc>
            </a:pPr>
          </a:p>
          <a:p>
            <a:pPr algn="l">
              <a:lnSpc>
                <a:spcPts val="3333"/>
              </a:lnSpc>
            </a:pPr>
            <a:r>
              <a:rPr lang="en-US" sz="2380">
                <a:solidFill>
                  <a:srgbClr val="000000"/>
                </a:solidFill>
                <a:latin typeface="IBM Plex Sans Condensed"/>
                <a:ea typeface="IBM Plex Sans Condensed"/>
                <a:cs typeface="IBM Plex Sans Condensed"/>
                <a:sym typeface="IBM Plex Sans Condensed"/>
              </a:rPr>
              <a:t>Best Ridge Alpha là giá trị của tham số alpha trong Ridge Regression mà Grid Search đã tìm thấy là tốt nhất cho mô hình. Tham số alpha trong Ridge Regression điều chỉnh mức độ regularization được áp dụng cho mô hình.</a:t>
            </a:r>
          </a:p>
          <a:p>
            <a:pPr algn="l">
              <a:lnSpc>
                <a:spcPts val="3333"/>
              </a:lnSpc>
            </a:pPr>
          </a:p>
          <a:p>
            <a:pPr algn="l">
              <a:lnSpc>
                <a:spcPts val="3333"/>
              </a:lnSpc>
            </a:pPr>
          </a:p>
          <a:p>
            <a:pPr algn="l">
              <a:lnSpc>
                <a:spcPts val="3333"/>
              </a:lnSpc>
            </a:pPr>
          </a:p>
          <a:p>
            <a:pPr algn="l">
              <a:lnSpc>
                <a:spcPts val="3333"/>
              </a:lnSpc>
            </a:pPr>
          </a:p>
          <a:p>
            <a:pPr algn="l">
              <a:lnSpc>
                <a:spcPts val="3333"/>
              </a:lnSpc>
            </a:pPr>
          </a:p>
        </p:txBody>
      </p:sp>
      <p:sp>
        <p:nvSpPr>
          <p:cNvPr name="TextBox 4" id="4"/>
          <p:cNvSpPr txBox="true"/>
          <p:nvPr/>
        </p:nvSpPr>
        <p:spPr>
          <a:xfrm rot="0">
            <a:off x="3999706" y="405788"/>
            <a:ext cx="10547568" cy="1748471"/>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Áp Dụng Giải Pháp cho Linear Regression</a:t>
            </a:r>
          </a:p>
          <a:p>
            <a:pPr algn="ctr">
              <a:lnSpc>
                <a:spcPts val="7200"/>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TextBox 3" id="3"/>
          <p:cNvSpPr txBox="true"/>
          <p:nvPr/>
        </p:nvSpPr>
        <p:spPr>
          <a:xfrm rot="0">
            <a:off x="758397" y="2849672"/>
            <a:ext cx="16685023" cy="4170715"/>
          </a:xfrm>
          <a:prstGeom prst="rect">
            <a:avLst/>
          </a:prstGeom>
        </p:spPr>
        <p:txBody>
          <a:bodyPr anchor="t" rtlCol="false" tIns="0" lIns="0" bIns="0" rIns="0">
            <a:spAutoFit/>
          </a:bodyPr>
          <a:lstStyle/>
          <a:p>
            <a:pPr algn="l">
              <a:lnSpc>
                <a:spcPts val="3333"/>
              </a:lnSpc>
            </a:pPr>
            <a:r>
              <a:rPr lang="en-US" sz="2380">
                <a:solidFill>
                  <a:srgbClr val="000000"/>
                </a:solidFill>
                <a:latin typeface="IBM Plex Sans Condensed"/>
                <a:ea typeface="IBM Plex Sans Condensed"/>
                <a:cs typeface="IBM Plex Sans Condensed"/>
                <a:sym typeface="IBM Plex Sans Condensed"/>
              </a:rPr>
              <a:t>1. Thiết lập các tham số cho Ridge Regression: : Sử dụng hàm np.logspace để tạo ra 90 giá trị alpha từ (10^{-4}) đến (10^{4}).</a:t>
            </a:r>
          </a:p>
          <a:p>
            <a:pPr algn="l">
              <a:lnSpc>
                <a:spcPts val="3333"/>
              </a:lnSpc>
            </a:pPr>
          </a:p>
          <a:p>
            <a:pPr algn="l">
              <a:lnSpc>
                <a:spcPts val="3333"/>
              </a:lnSpc>
            </a:pPr>
            <a:r>
              <a:rPr lang="en-US" sz="2380">
                <a:solidFill>
                  <a:srgbClr val="000000"/>
                </a:solidFill>
                <a:latin typeface="IBM Plex Sans Condensed"/>
                <a:ea typeface="IBM Plex Sans Condensed"/>
                <a:cs typeface="IBM Plex Sans Condensed"/>
                <a:sym typeface="IBM Plex Sans Condensed"/>
              </a:rPr>
              <a:t>2.Ridge Regression với tìm kiếm Grid Search:--&gt;  tìm kiếm giá trị alpha tốt nhất.</a:t>
            </a:r>
          </a:p>
          <a:p>
            <a:pPr algn="l">
              <a:lnSpc>
                <a:spcPts val="3333"/>
              </a:lnSpc>
            </a:pPr>
          </a:p>
          <a:p>
            <a:pPr algn="l">
              <a:lnSpc>
                <a:spcPts val="3333"/>
              </a:lnSpc>
            </a:pPr>
            <a:r>
              <a:rPr lang="en-US" sz="2380">
                <a:solidFill>
                  <a:srgbClr val="000000"/>
                </a:solidFill>
                <a:latin typeface="IBM Plex Sans Condensed"/>
                <a:ea typeface="IBM Plex Sans Condensed"/>
                <a:cs typeface="IBM Plex Sans Condensed"/>
                <a:sym typeface="IBM Plex Sans Condensed"/>
              </a:rPr>
              <a:t>3 Sử dụng ridge_grid_search.best_estimator_ để lấy mô hình có giá trị alpha tốt nhất</a:t>
            </a:r>
          </a:p>
          <a:p>
            <a:pPr algn="l">
              <a:lnSpc>
                <a:spcPts val="3333"/>
              </a:lnSpc>
            </a:pPr>
          </a:p>
          <a:p>
            <a:pPr algn="l">
              <a:lnSpc>
                <a:spcPts val="3333"/>
              </a:lnSpc>
            </a:pPr>
            <a:r>
              <a:rPr lang="en-US" sz="2380">
                <a:solidFill>
                  <a:srgbClr val="000000"/>
                </a:solidFill>
                <a:latin typeface="IBM Plex Sans Condensed"/>
                <a:ea typeface="IBM Plex Sans Condensed"/>
                <a:cs typeface="IBM Plex Sans Condensed"/>
                <a:sym typeface="IBM Plex Sans Condensed"/>
              </a:rPr>
              <a:t>4.Sử dụng mô hình Ridge Regression tốt nhất để dự đoán trên tập kiểm tra.</a:t>
            </a:r>
          </a:p>
          <a:p>
            <a:pPr algn="l">
              <a:lnSpc>
                <a:spcPts val="3333"/>
              </a:lnSpc>
            </a:pPr>
          </a:p>
          <a:p>
            <a:pPr algn="l">
              <a:lnSpc>
                <a:spcPts val="3333"/>
              </a:lnSpc>
            </a:pPr>
          </a:p>
          <a:p>
            <a:pPr algn="l">
              <a:lnSpc>
                <a:spcPts val="3333"/>
              </a:lnSpc>
            </a:pPr>
          </a:p>
        </p:txBody>
      </p:sp>
      <p:sp>
        <p:nvSpPr>
          <p:cNvPr name="TextBox 4" id="4"/>
          <p:cNvSpPr txBox="true"/>
          <p:nvPr/>
        </p:nvSpPr>
        <p:spPr>
          <a:xfrm rot="0">
            <a:off x="3999706" y="405788"/>
            <a:ext cx="10547568" cy="1748471"/>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Áp Dụng Giải Pháp cho Linear Regression</a:t>
            </a:r>
          </a:p>
          <a:p>
            <a:pPr algn="ctr">
              <a:lnSpc>
                <a:spcPts val="7200"/>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Freeform 3" id="3"/>
          <p:cNvSpPr/>
          <p:nvPr/>
        </p:nvSpPr>
        <p:spPr>
          <a:xfrm flipH="false" flipV="false" rot="0">
            <a:off x="3336268" y="7818123"/>
            <a:ext cx="10945273" cy="2372530"/>
          </a:xfrm>
          <a:custGeom>
            <a:avLst/>
            <a:gdLst/>
            <a:ahLst/>
            <a:cxnLst/>
            <a:rect r="r" b="b" t="t" l="l"/>
            <a:pathLst>
              <a:path h="2372530" w="10945273">
                <a:moveTo>
                  <a:pt x="0" y="0"/>
                </a:moveTo>
                <a:lnTo>
                  <a:pt x="10945272" y="0"/>
                </a:lnTo>
                <a:lnTo>
                  <a:pt x="10945272" y="2372531"/>
                </a:lnTo>
                <a:lnTo>
                  <a:pt x="0" y="2372531"/>
                </a:lnTo>
                <a:lnTo>
                  <a:pt x="0" y="0"/>
                </a:lnTo>
                <a:close/>
              </a:path>
            </a:pathLst>
          </a:custGeom>
          <a:blipFill>
            <a:blip r:embed="rId3"/>
            <a:stretch>
              <a:fillRect l="0" t="0" r="0" b="0"/>
            </a:stretch>
          </a:blipFill>
        </p:spPr>
      </p:sp>
      <p:sp>
        <p:nvSpPr>
          <p:cNvPr name="Freeform 4" id="4"/>
          <p:cNvSpPr/>
          <p:nvPr/>
        </p:nvSpPr>
        <p:spPr>
          <a:xfrm flipH="false" flipV="false" rot="0">
            <a:off x="826746" y="1741105"/>
            <a:ext cx="15964316" cy="6804790"/>
          </a:xfrm>
          <a:custGeom>
            <a:avLst/>
            <a:gdLst/>
            <a:ahLst/>
            <a:cxnLst/>
            <a:rect r="r" b="b" t="t" l="l"/>
            <a:pathLst>
              <a:path h="6804790" w="15964316">
                <a:moveTo>
                  <a:pt x="0" y="0"/>
                </a:moveTo>
                <a:lnTo>
                  <a:pt x="15964316" y="0"/>
                </a:lnTo>
                <a:lnTo>
                  <a:pt x="15964316" y="6804790"/>
                </a:lnTo>
                <a:lnTo>
                  <a:pt x="0" y="6804790"/>
                </a:lnTo>
                <a:lnTo>
                  <a:pt x="0" y="0"/>
                </a:lnTo>
                <a:close/>
              </a:path>
            </a:pathLst>
          </a:custGeom>
          <a:blipFill>
            <a:blip r:embed="rId4"/>
            <a:stretch>
              <a:fillRect l="0" t="0" r="0" b="0"/>
            </a:stretch>
          </a:blipFill>
        </p:spPr>
      </p:sp>
      <p:sp>
        <p:nvSpPr>
          <p:cNvPr name="TextBox 5" id="5"/>
          <p:cNvSpPr txBox="true"/>
          <p:nvPr/>
        </p:nvSpPr>
        <p:spPr>
          <a:xfrm rot="0">
            <a:off x="3086953" y="300488"/>
            <a:ext cx="12114094" cy="864638"/>
          </a:xfrm>
          <a:prstGeom prst="rect">
            <a:avLst/>
          </a:prstGeom>
        </p:spPr>
        <p:txBody>
          <a:bodyPr anchor="t" rtlCol="false" tIns="0" lIns="0" bIns="0" rIns="0">
            <a:spAutoFit/>
          </a:bodyPr>
          <a:lstStyle/>
          <a:p>
            <a:pPr algn="ctr">
              <a:lnSpc>
                <a:spcPts val="7551"/>
              </a:lnSpc>
            </a:pPr>
            <a:r>
              <a:rPr lang="en-US" sz="4200" spc="-58">
                <a:solidFill>
                  <a:srgbClr val="000000"/>
                </a:solidFill>
                <a:latin typeface="IBM Plex Sans"/>
                <a:ea typeface="IBM Plex Sans"/>
                <a:cs typeface="IBM Plex Sans"/>
                <a:sym typeface="IBM Plex Sans"/>
              </a:rPr>
              <a:t>Kết Quả</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TextBox 3" id="3"/>
          <p:cNvSpPr txBox="true"/>
          <p:nvPr/>
        </p:nvSpPr>
        <p:spPr>
          <a:xfrm rot="0">
            <a:off x="3086953" y="300488"/>
            <a:ext cx="12114094" cy="1824152"/>
          </a:xfrm>
          <a:prstGeom prst="rect">
            <a:avLst/>
          </a:prstGeom>
        </p:spPr>
        <p:txBody>
          <a:bodyPr anchor="t" rtlCol="false" tIns="0" lIns="0" bIns="0" rIns="0">
            <a:spAutoFit/>
          </a:bodyPr>
          <a:lstStyle/>
          <a:p>
            <a:pPr algn="ctr">
              <a:lnSpc>
                <a:spcPts val="7551"/>
              </a:lnSpc>
            </a:pPr>
            <a:r>
              <a:rPr lang="en-US" sz="4200" spc="-58">
                <a:solidFill>
                  <a:srgbClr val="000000"/>
                </a:solidFill>
                <a:latin typeface="IBM Plex Sans"/>
                <a:ea typeface="IBM Plex Sans"/>
                <a:cs typeface="IBM Plex Sans"/>
                <a:sym typeface="IBM Plex Sans"/>
              </a:rPr>
              <a:t>Feature selection using correlation analysis</a:t>
            </a:r>
          </a:p>
          <a:p>
            <a:pPr algn="ctr">
              <a:lnSpc>
                <a:spcPts val="7551"/>
              </a:lnSpc>
            </a:pPr>
          </a:p>
        </p:txBody>
      </p:sp>
      <p:sp>
        <p:nvSpPr>
          <p:cNvPr name="TextBox 4" id="4"/>
          <p:cNvSpPr txBox="true"/>
          <p:nvPr/>
        </p:nvSpPr>
        <p:spPr>
          <a:xfrm rot="0">
            <a:off x="758397" y="1882437"/>
            <a:ext cx="16685023" cy="9626450"/>
          </a:xfrm>
          <a:prstGeom prst="rect">
            <a:avLst/>
          </a:prstGeom>
        </p:spPr>
        <p:txBody>
          <a:bodyPr anchor="t" rtlCol="false" tIns="0" lIns="0" bIns="0" rIns="0">
            <a:spAutoFit/>
          </a:bodyPr>
          <a:lstStyle/>
          <a:p>
            <a:pPr algn="l">
              <a:lnSpc>
                <a:spcPts val="3333"/>
              </a:lnSpc>
            </a:pPr>
            <a:r>
              <a:rPr lang="en-US" sz="2380">
                <a:solidFill>
                  <a:srgbClr val="000000"/>
                </a:solidFill>
                <a:latin typeface="IBM Plex Sans Condensed"/>
                <a:ea typeface="IBM Plex Sans Condensed"/>
                <a:cs typeface="IBM Plex Sans Condensed"/>
                <a:sym typeface="IBM Plex Sans Condensed"/>
              </a:rPr>
              <a:t>Khái niệm: </a:t>
            </a:r>
          </a:p>
          <a:p>
            <a:pPr algn="l">
              <a:lnSpc>
                <a:spcPts val="3333"/>
              </a:lnSpc>
            </a:pPr>
            <a:r>
              <a:rPr lang="en-US" sz="2380">
                <a:solidFill>
                  <a:srgbClr val="000000"/>
                </a:solidFill>
                <a:latin typeface="IBM Plex Sans Condensed"/>
                <a:ea typeface="IBM Plex Sans Condensed"/>
                <a:cs typeface="IBM Plex Sans Condensed"/>
                <a:sym typeface="IBM Plex Sans Condensed"/>
              </a:rPr>
              <a:t>Feature Selection là quá trình chọn ra những đặc trưng (features) có ảnh hưởng lớn nhất đến biến mục tiêu trong một tập dữ liệu. Việc này giúp cải thiện độ chính xác của mô hình, giảm thiểu độ phức tạp và thời gian huấn luyện.</a:t>
            </a:r>
          </a:p>
          <a:p>
            <a:pPr algn="l">
              <a:lnSpc>
                <a:spcPts val="3333"/>
              </a:lnSpc>
            </a:pPr>
          </a:p>
          <a:p>
            <a:pPr algn="l">
              <a:lnSpc>
                <a:spcPts val="3333"/>
              </a:lnSpc>
            </a:pPr>
            <a:r>
              <a:rPr lang="en-US" sz="2380">
                <a:solidFill>
                  <a:srgbClr val="000000"/>
                </a:solidFill>
                <a:latin typeface="IBM Plex Sans Condensed"/>
                <a:ea typeface="IBM Plex Sans Condensed"/>
                <a:cs typeface="IBM Plex Sans Condensed"/>
                <a:sym typeface="IBM Plex Sans Condensed"/>
              </a:rPr>
              <a:t>Correlation Analysis là phương pháp giúp xác định mối quan hệ giữa các đặc trưng và biến mục tiêu. Tương quan thường được đo bằng hệ số tương quan Pearson (cho các biến liên tục) hoặc hệ số tương quan Spearman (cho các biến thứ tự).</a:t>
            </a:r>
          </a:p>
          <a:p>
            <a:pPr algn="l">
              <a:lnSpc>
                <a:spcPts val="3333"/>
              </a:lnSpc>
            </a:pPr>
          </a:p>
          <a:p>
            <a:pPr algn="l">
              <a:lnSpc>
                <a:spcPts val="3333"/>
              </a:lnSpc>
            </a:pPr>
          </a:p>
          <a:p>
            <a:pPr algn="l">
              <a:lnSpc>
                <a:spcPts val="3333"/>
              </a:lnSpc>
            </a:pPr>
            <a:r>
              <a:rPr lang="en-US" sz="2380">
                <a:solidFill>
                  <a:srgbClr val="000000"/>
                </a:solidFill>
                <a:latin typeface="IBM Plex Sans Condensed"/>
                <a:ea typeface="IBM Plex Sans Condensed"/>
                <a:cs typeface="IBM Plex Sans Condensed"/>
                <a:sym typeface="IBM Plex Sans Condensed"/>
              </a:rPr>
              <a:t>Tại sao Feature Selection Quan Trọng?</a:t>
            </a:r>
          </a:p>
          <a:p>
            <a:pPr algn="l">
              <a:lnSpc>
                <a:spcPts val="3333"/>
              </a:lnSpc>
            </a:pPr>
          </a:p>
          <a:p>
            <a:pPr algn="l">
              <a:lnSpc>
                <a:spcPts val="3333"/>
              </a:lnSpc>
            </a:pPr>
            <a:r>
              <a:rPr lang="en-US" sz="2380">
                <a:solidFill>
                  <a:srgbClr val="000000"/>
                </a:solidFill>
                <a:latin typeface="IBM Plex Sans Condensed"/>
                <a:ea typeface="IBM Plex Sans Condensed"/>
                <a:cs typeface="IBM Plex Sans Condensed"/>
                <a:sym typeface="IBM Plex Sans Condensed"/>
              </a:rPr>
              <a:t> 1.1 Giảm thiểu overfitting: Mô hình phức tạp với quá nhiều đặc trưng dễ bị overfitting, tức là mô hình quá khớp với dữ liệu huấn luyện mà không tổng quát được cho dữ liệu mới.</a:t>
            </a:r>
          </a:p>
          <a:p>
            <a:pPr algn="l">
              <a:lnSpc>
                <a:spcPts val="3333"/>
              </a:lnSpc>
            </a:pPr>
          </a:p>
          <a:p>
            <a:pPr algn="l">
              <a:lnSpc>
                <a:spcPts val="3333"/>
              </a:lnSpc>
            </a:pPr>
            <a:r>
              <a:rPr lang="en-US" sz="2380">
                <a:solidFill>
                  <a:srgbClr val="000000"/>
                </a:solidFill>
                <a:latin typeface="IBM Plex Sans Condensed"/>
                <a:ea typeface="IBM Plex Sans Condensed"/>
                <a:cs typeface="IBM Plex Sans Condensed"/>
                <a:sym typeface="IBM Plex Sans Condensed"/>
              </a:rPr>
              <a:t> 1.2 Tăng cường hiệu suất: Việc chọn lựa các đặc trưng quan trọng giúp mô hình hoạt động hiệu quả hơn.</a:t>
            </a:r>
          </a:p>
          <a:p>
            <a:pPr algn="l">
              <a:lnSpc>
                <a:spcPts val="3333"/>
              </a:lnSpc>
            </a:pPr>
          </a:p>
          <a:p>
            <a:pPr algn="l">
              <a:lnSpc>
                <a:spcPts val="3333"/>
              </a:lnSpc>
            </a:pPr>
            <a:r>
              <a:rPr lang="en-US" sz="2380">
                <a:solidFill>
                  <a:srgbClr val="000000"/>
                </a:solidFill>
                <a:latin typeface="IBM Plex Sans Condensed"/>
                <a:ea typeface="IBM Plex Sans Condensed"/>
                <a:cs typeface="IBM Plex Sans Condensed"/>
                <a:sym typeface="IBM Plex Sans Condensed"/>
              </a:rPr>
              <a:t> 1.3 Tiết kiệm thời gian và tài nguyên: Một mô hình đơn giản hơn với ít đặc trưng sẽ giảm thiểu thời gian huấn luyện và tài nguyên tính toán.</a:t>
            </a:r>
          </a:p>
          <a:p>
            <a:pPr algn="l">
              <a:lnSpc>
                <a:spcPts val="3333"/>
              </a:lnSpc>
            </a:pPr>
          </a:p>
          <a:p>
            <a:pPr algn="l">
              <a:lnSpc>
                <a:spcPts val="3333"/>
              </a:lnSpc>
            </a:pPr>
          </a:p>
          <a:p>
            <a:pPr algn="l">
              <a:lnSpc>
                <a:spcPts val="3333"/>
              </a:lnSpc>
            </a:pPr>
          </a:p>
          <a:p>
            <a:pPr algn="l">
              <a:lnSpc>
                <a:spcPts val="3333"/>
              </a:lnSpc>
            </a:pPr>
          </a:p>
          <a:p>
            <a:pPr algn="l">
              <a:lnSpc>
                <a:spcPts val="3333"/>
              </a:lnSpc>
            </a:pPr>
          </a:p>
          <a:p>
            <a:pPr algn="l">
              <a:lnSpc>
                <a:spcPts val="3333"/>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TextBox 3" id="3"/>
          <p:cNvSpPr txBox="true"/>
          <p:nvPr/>
        </p:nvSpPr>
        <p:spPr>
          <a:xfrm rot="0">
            <a:off x="3086953" y="300488"/>
            <a:ext cx="12114094" cy="1810123"/>
          </a:xfrm>
          <a:prstGeom prst="rect">
            <a:avLst/>
          </a:prstGeom>
        </p:spPr>
        <p:txBody>
          <a:bodyPr anchor="t" rtlCol="false" tIns="0" lIns="0" bIns="0" rIns="0">
            <a:spAutoFit/>
          </a:bodyPr>
          <a:lstStyle/>
          <a:p>
            <a:pPr algn="ctr">
              <a:lnSpc>
                <a:spcPts val="7551"/>
              </a:lnSpc>
            </a:pPr>
            <a:r>
              <a:rPr lang="en-US" sz="4200" spc="-58">
                <a:solidFill>
                  <a:srgbClr val="000000"/>
                </a:solidFill>
                <a:latin typeface="IBM Plex Sans"/>
                <a:ea typeface="IBM Plex Sans"/>
                <a:cs typeface="IBM Plex Sans"/>
                <a:sym typeface="IBM Plex Sans"/>
              </a:rPr>
              <a:t>Feature selection using correlation analysis</a:t>
            </a:r>
          </a:p>
          <a:p>
            <a:pPr algn="ctr">
              <a:lnSpc>
                <a:spcPts val="7551"/>
              </a:lnSpc>
            </a:pPr>
          </a:p>
        </p:txBody>
      </p:sp>
      <p:sp>
        <p:nvSpPr>
          <p:cNvPr name="TextBox 4" id="4"/>
          <p:cNvSpPr txBox="true"/>
          <p:nvPr/>
        </p:nvSpPr>
        <p:spPr>
          <a:xfrm rot="0">
            <a:off x="801488" y="2159089"/>
            <a:ext cx="16685023" cy="12560150"/>
          </a:xfrm>
          <a:prstGeom prst="rect">
            <a:avLst/>
          </a:prstGeom>
        </p:spPr>
        <p:txBody>
          <a:bodyPr anchor="t" rtlCol="false" tIns="0" lIns="0" bIns="0" rIns="0">
            <a:spAutoFit/>
          </a:bodyPr>
          <a:lstStyle/>
          <a:p>
            <a:pPr algn="l">
              <a:lnSpc>
                <a:spcPts val="3333"/>
              </a:lnSpc>
            </a:pPr>
            <a:r>
              <a:rPr lang="en-US" sz="2380">
                <a:solidFill>
                  <a:srgbClr val="000000"/>
                </a:solidFill>
                <a:latin typeface="IBM Plex Sans Condensed"/>
                <a:ea typeface="IBM Plex Sans Condensed"/>
                <a:cs typeface="IBM Plex Sans Condensed"/>
                <a:sym typeface="IBM Plex Sans Condensed"/>
              </a:rPr>
              <a:t>Các bước thực hiện:</a:t>
            </a:r>
          </a:p>
          <a:p>
            <a:pPr algn="l">
              <a:lnSpc>
                <a:spcPts val="3333"/>
              </a:lnSpc>
            </a:pPr>
          </a:p>
          <a:p>
            <a:pPr algn="l">
              <a:lnSpc>
                <a:spcPts val="3333"/>
              </a:lnSpc>
            </a:pPr>
            <a:r>
              <a:rPr lang="en-US" sz="2380">
                <a:solidFill>
                  <a:srgbClr val="000000"/>
                </a:solidFill>
                <a:latin typeface="IBM Plex Sans Condensed"/>
                <a:ea typeface="IBM Plex Sans Condensed"/>
                <a:cs typeface="IBM Plex Sans Condensed"/>
                <a:sym typeface="IBM Plex Sans Condensed"/>
              </a:rPr>
              <a:t>1. </a:t>
            </a:r>
            <a:r>
              <a:rPr lang="en-US" sz="2380">
                <a:solidFill>
                  <a:srgbClr val="000000"/>
                </a:solidFill>
                <a:latin typeface="IBM Plex Sans Condensed"/>
                <a:ea typeface="IBM Plex Sans Condensed"/>
                <a:cs typeface="IBM Plex Sans Condensed"/>
                <a:sym typeface="IBM Plex Sans Condensed"/>
              </a:rPr>
              <a:t>Tính toán ma trận tương quan: correlation_matrix = X.corr()  (phương pháp Pearson).</a:t>
            </a:r>
          </a:p>
          <a:p>
            <a:pPr algn="l">
              <a:lnSpc>
                <a:spcPts val="3333"/>
              </a:lnSpc>
            </a:pPr>
          </a:p>
          <a:p>
            <a:pPr algn="l">
              <a:lnSpc>
                <a:spcPts val="3333"/>
              </a:lnSpc>
            </a:pPr>
            <a:r>
              <a:rPr lang="en-US" sz="2380">
                <a:solidFill>
                  <a:srgbClr val="000000"/>
                </a:solidFill>
                <a:latin typeface="IBM Plex Sans Condensed"/>
                <a:ea typeface="IBM Plex Sans Condensed"/>
                <a:cs typeface="IBM Plex Sans Condensed"/>
                <a:sym typeface="IBM Plex Sans Condensed"/>
              </a:rPr>
              <a:t>2. </a:t>
            </a:r>
            <a:r>
              <a:rPr lang="en-US" sz="2380">
                <a:solidFill>
                  <a:srgbClr val="000000"/>
                </a:solidFill>
                <a:latin typeface="IBM Plex Sans Condensed"/>
                <a:ea typeface="IBM Plex Sans Condensed"/>
                <a:cs typeface="IBM Plex Sans Condensed"/>
                <a:sym typeface="IBM Plex Sans Condensed"/>
              </a:rPr>
              <a:t>Hiển thị ma trận tương quan bằng heatmap: Sử dụng thư viện Seaborn để vẽ heatmap hiển thị mối tương quan giữa các đặc trưng.</a:t>
            </a:r>
          </a:p>
          <a:p>
            <a:pPr algn="l">
              <a:lnSpc>
                <a:spcPts val="3333"/>
              </a:lnSpc>
            </a:pPr>
          </a:p>
          <a:p>
            <a:pPr algn="l">
              <a:lnSpc>
                <a:spcPts val="3333"/>
              </a:lnSpc>
            </a:pPr>
            <a:r>
              <a:rPr lang="en-US" sz="2380">
                <a:solidFill>
                  <a:srgbClr val="000000"/>
                </a:solidFill>
                <a:latin typeface="IBM Plex Sans Condensed"/>
                <a:ea typeface="IBM Plex Sans Condensed"/>
                <a:cs typeface="IBM Plex Sans Condensed"/>
                <a:sym typeface="IBM Plex Sans Condensed"/>
              </a:rPr>
              <a:t>3. Đặt ngưỡng tương quan: correlation_threshold (Chỉ những đặc trưng có hệ số tương quan tuyệt đối lớn hơn correlation_threshold với biến mục tiêu mới được chọn)</a:t>
            </a:r>
          </a:p>
          <a:p>
            <a:pPr algn="l">
              <a:lnSpc>
                <a:spcPts val="3333"/>
              </a:lnSpc>
            </a:pPr>
          </a:p>
          <a:p>
            <a:pPr algn="l">
              <a:lnSpc>
                <a:spcPts val="3333"/>
              </a:lnSpc>
            </a:pPr>
            <a:r>
              <a:rPr lang="en-US" sz="2380">
                <a:solidFill>
                  <a:srgbClr val="000000"/>
                </a:solidFill>
                <a:latin typeface="IBM Plex Sans Condensed"/>
                <a:ea typeface="IBM Plex Sans Condensed"/>
                <a:cs typeface="IBM Plex Sans Condensed"/>
                <a:sym typeface="IBM Plex Sans Condensed"/>
              </a:rPr>
              <a:t>3. Tính toán hệ số tương quan giữa từng đặc trưng và biến mục tiêu</a:t>
            </a:r>
            <a:r>
              <a:rPr lang="en-US" sz="2380">
                <a:solidFill>
                  <a:srgbClr val="000000"/>
                </a:solidFill>
                <a:latin typeface="IBM Plex Sans Condensed"/>
                <a:ea typeface="IBM Plex Sans Condensed"/>
                <a:cs typeface="IBM Plex Sans Condensed"/>
                <a:sym typeface="IBM Plex Sans Condensed"/>
              </a:rPr>
              <a:t>: Sử dụng hàm ‘apply’ để áp dụng hàm corr cho từng cột trong X và tính toán hệ số tương quan tuyệt đối với biến mục tiêu y.</a:t>
            </a:r>
          </a:p>
          <a:p>
            <a:pPr algn="l">
              <a:lnSpc>
                <a:spcPts val="3333"/>
              </a:lnSpc>
            </a:pPr>
          </a:p>
          <a:p>
            <a:pPr algn="l">
              <a:lnSpc>
                <a:spcPts val="3333"/>
              </a:lnSpc>
            </a:pPr>
            <a:r>
              <a:rPr lang="en-US" sz="2380">
                <a:solidFill>
                  <a:srgbClr val="000000"/>
                </a:solidFill>
                <a:latin typeface="IBM Plex Sans Condensed"/>
                <a:ea typeface="IBM Plex Sans Condensed"/>
                <a:cs typeface="IBM Plex Sans Condensed"/>
                <a:sym typeface="IBM Plex Sans Condensed"/>
              </a:rPr>
              <a:t>5. Chọn các đặc trưng có mối tương quan cao với biến mục tiêu:Lọc các đặc trưng có hệ số tương quan tuyệt đối lớn hơn ngưỡng đã đặt và lưu danh sách các đặc trưng này.</a:t>
            </a:r>
          </a:p>
          <a:p>
            <a:pPr algn="l">
              <a:lnSpc>
                <a:spcPts val="3333"/>
              </a:lnSpc>
            </a:pPr>
          </a:p>
          <a:p>
            <a:pPr algn="l">
              <a:lnSpc>
                <a:spcPts val="3333"/>
              </a:lnSpc>
            </a:pPr>
            <a:r>
              <a:rPr lang="en-US" sz="2380">
                <a:solidFill>
                  <a:srgbClr val="000000"/>
                </a:solidFill>
                <a:latin typeface="IBM Plex Sans Condensed"/>
                <a:ea typeface="IBM Plex Sans Condensed"/>
                <a:cs typeface="IBM Plex Sans Condensed"/>
                <a:sym typeface="IBM Plex Sans Condensed"/>
              </a:rPr>
              <a:t>6.Loại bỏ các đặc trưng có mối tương quan cao với nhau: Loại bỏ các đặc trưng có mối tương quan cao với nhau để tránh đa cộng tuyến (multicollinearity).</a:t>
            </a:r>
          </a:p>
          <a:p>
            <a:pPr algn="l">
              <a:lnSpc>
                <a:spcPts val="3333"/>
              </a:lnSpc>
            </a:pPr>
          </a:p>
          <a:p>
            <a:pPr algn="l">
              <a:lnSpc>
                <a:spcPts val="3333"/>
              </a:lnSpc>
            </a:pPr>
          </a:p>
          <a:p>
            <a:pPr algn="l">
              <a:lnSpc>
                <a:spcPts val="3333"/>
              </a:lnSpc>
            </a:pPr>
          </a:p>
          <a:p>
            <a:pPr algn="l">
              <a:lnSpc>
                <a:spcPts val="3333"/>
              </a:lnSpc>
            </a:pPr>
          </a:p>
          <a:p>
            <a:pPr algn="l">
              <a:lnSpc>
                <a:spcPts val="3333"/>
              </a:lnSpc>
            </a:pPr>
          </a:p>
          <a:p>
            <a:pPr algn="l">
              <a:lnSpc>
                <a:spcPts val="3333"/>
              </a:lnSpc>
            </a:pPr>
          </a:p>
          <a:p>
            <a:pPr algn="l">
              <a:lnSpc>
                <a:spcPts val="3333"/>
              </a:lnSpc>
            </a:pPr>
          </a:p>
          <a:p>
            <a:pPr algn="l">
              <a:lnSpc>
                <a:spcPts val="3333"/>
              </a:lnSpc>
            </a:pPr>
          </a:p>
          <a:p>
            <a:pPr algn="l">
              <a:lnSpc>
                <a:spcPts val="3333"/>
              </a:lnSpc>
            </a:pPr>
          </a:p>
          <a:p>
            <a:pPr algn="l">
              <a:lnSpc>
                <a:spcPts val="3333"/>
              </a:lnSpc>
            </a:pPr>
          </a:p>
          <a:p>
            <a:pPr algn="l">
              <a:lnSpc>
                <a:spcPts val="3333"/>
              </a:lnSpc>
            </a:pPr>
          </a:p>
          <a:p>
            <a:pPr algn="l">
              <a:lnSpc>
                <a:spcPts val="3333"/>
              </a:lnSpc>
            </a:pPr>
          </a:p>
          <a:p>
            <a:pPr algn="l">
              <a:lnSpc>
                <a:spcPts val="3333"/>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Freeform 3" id="3"/>
          <p:cNvSpPr/>
          <p:nvPr/>
        </p:nvSpPr>
        <p:spPr>
          <a:xfrm flipH="false" flipV="false" rot="0">
            <a:off x="5355262" y="1286056"/>
            <a:ext cx="8337508" cy="7535023"/>
          </a:xfrm>
          <a:custGeom>
            <a:avLst/>
            <a:gdLst/>
            <a:ahLst/>
            <a:cxnLst/>
            <a:rect r="r" b="b" t="t" l="l"/>
            <a:pathLst>
              <a:path h="7535023" w="8337508">
                <a:moveTo>
                  <a:pt x="0" y="0"/>
                </a:moveTo>
                <a:lnTo>
                  <a:pt x="8337508" y="0"/>
                </a:lnTo>
                <a:lnTo>
                  <a:pt x="8337508" y="7535023"/>
                </a:lnTo>
                <a:lnTo>
                  <a:pt x="0" y="7535023"/>
                </a:lnTo>
                <a:lnTo>
                  <a:pt x="0" y="0"/>
                </a:lnTo>
                <a:close/>
              </a:path>
            </a:pathLst>
          </a:custGeom>
          <a:blipFill>
            <a:blip r:embed="rId3"/>
            <a:stretch>
              <a:fillRect l="0" t="0" r="0" b="0"/>
            </a:stretch>
          </a:blipFill>
        </p:spPr>
      </p:sp>
      <p:sp>
        <p:nvSpPr>
          <p:cNvPr name="TextBox 4" id="4"/>
          <p:cNvSpPr txBox="true"/>
          <p:nvPr/>
        </p:nvSpPr>
        <p:spPr>
          <a:xfrm rot="0">
            <a:off x="3086953" y="300488"/>
            <a:ext cx="12114094" cy="2776652"/>
          </a:xfrm>
          <a:prstGeom prst="rect">
            <a:avLst/>
          </a:prstGeom>
        </p:spPr>
        <p:txBody>
          <a:bodyPr anchor="t" rtlCol="false" tIns="0" lIns="0" bIns="0" rIns="0">
            <a:spAutoFit/>
          </a:bodyPr>
          <a:lstStyle/>
          <a:p>
            <a:pPr algn="ctr">
              <a:lnSpc>
                <a:spcPts val="7551"/>
              </a:lnSpc>
            </a:pPr>
            <a:r>
              <a:rPr lang="en-US" sz="4200" spc="-58">
                <a:solidFill>
                  <a:srgbClr val="000000"/>
                </a:solidFill>
                <a:latin typeface="IBM Plex Sans"/>
                <a:ea typeface="IBM Plex Sans"/>
                <a:cs typeface="IBM Plex Sans"/>
                <a:sym typeface="IBM Plex Sans"/>
              </a:rPr>
              <a:t>Decision Tree</a:t>
            </a:r>
          </a:p>
          <a:p>
            <a:pPr algn="ctr">
              <a:lnSpc>
                <a:spcPts val="7551"/>
              </a:lnSpc>
            </a:pPr>
          </a:p>
          <a:p>
            <a:pPr algn="ctr">
              <a:lnSpc>
                <a:spcPts val="7551"/>
              </a:lnSpc>
            </a:pPr>
          </a:p>
        </p:txBody>
      </p:sp>
      <p:sp>
        <p:nvSpPr>
          <p:cNvPr name="TextBox 5" id="5"/>
          <p:cNvSpPr txBox="true"/>
          <p:nvPr/>
        </p:nvSpPr>
        <p:spPr>
          <a:xfrm rot="0">
            <a:off x="8435728" y="8594513"/>
            <a:ext cx="16685023" cy="405506"/>
          </a:xfrm>
          <a:prstGeom prst="rect">
            <a:avLst/>
          </a:prstGeom>
        </p:spPr>
        <p:txBody>
          <a:bodyPr anchor="t" rtlCol="false" tIns="0" lIns="0" bIns="0" rIns="0">
            <a:spAutoFit/>
          </a:bodyPr>
          <a:lstStyle/>
          <a:p>
            <a:pPr algn="l">
              <a:lnSpc>
                <a:spcPts val="3333"/>
              </a:lnSpc>
            </a:pPr>
            <a:r>
              <a:rPr lang="en-US" sz="2380" i="true">
                <a:solidFill>
                  <a:srgbClr val="000000"/>
                </a:solidFill>
                <a:latin typeface="IBM Plex Sans Condensed Italics"/>
                <a:ea typeface="IBM Plex Sans Condensed Italics"/>
                <a:cs typeface="IBM Plex Sans Condensed Italics"/>
                <a:sym typeface="IBM Plex Sans Condensed Italics"/>
              </a:rPr>
              <a:t>Ma trận tương quan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Freeform 3" id="3"/>
          <p:cNvSpPr/>
          <p:nvPr/>
        </p:nvSpPr>
        <p:spPr>
          <a:xfrm flipH="false" flipV="false" rot="0">
            <a:off x="1028700" y="4398386"/>
            <a:ext cx="6748831" cy="841214"/>
          </a:xfrm>
          <a:custGeom>
            <a:avLst/>
            <a:gdLst/>
            <a:ahLst/>
            <a:cxnLst/>
            <a:rect r="r" b="b" t="t" l="l"/>
            <a:pathLst>
              <a:path h="841214" w="6748831">
                <a:moveTo>
                  <a:pt x="0" y="0"/>
                </a:moveTo>
                <a:lnTo>
                  <a:pt x="6748831" y="0"/>
                </a:lnTo>
                <a:lnTo>
                  <a:pt x="6748831" y="841214"/>
                </a:lnTo>
                <a:lnTo>
                  <a:pt x="0" y="841214"/>
                </a:lnTo>
                <a:lnTo>
                  <a:pt x="0" y="0"/>
                </a:lnTo>
                <a:close/>
              </a:path>
            </a:pathLst>
          </a:custGeom>
          <a:blipFill>
            <a:blip r:embed="rId3"/>
            <a:stretch>
              <a:fillRect l="0" t="0" r="0" b="0"/>
            </a:stretch>
          </a:blipFill>
        </p:spPr>
      </p:sp>
      <p:sp>
        <p:nvSpPr>
          <p:cNvPr name="Freeform 4" id="4"/>
          <p:cNvSpPr/>
          <p:nvPr/>
        </p:nvSpPr>
        <p:spPr>
          <a:xfrm flipH="false" flipV="false" rot="0">
            <a:off x="1181100" y="6806799"/>
            <a:ext cx="11301259" cy="1610429"/>
          </a:xfrm>
          <a:custGeom>
            <a:avLst/>
            <a:gdLst/>
            <a:ahLst/>
            <a:cxnLst/>
            <a:rect r="r" b="b" t="t" l="l"/>
            <a:pathLst>
              <a:path h="1610429" w="11301259">
                <a:moveTo>
                  <a:pt x="0" y="0"/>
                </a:moveTo>
                <a:lnTo>
                  <a:pt x="11301259" y="0"/>
                </a:lnTo>
                <a:lnTo>
                  <a:pt x="11301259" y="1610430"/>
                </a:lnTo>
                <a:lnTo>
                  <a:pt x="0" y="1610430"/>
                </a:lnTo>
                <a:lnTo>
                  <a:pt x="0" y="0"/>
                </a:lnTo>
                <a:close/>
              </a:path>
            </a:pathLst>
          </a:custGeom>
          <a:blipFill>
            <a:blip r:embed="rId4"/>
            <a:stretch>
              <a:fillRect l="0" t="0" r="0" b="0"/>
            </a:stretch>
          </a:blipFill>
        </p:spPr>
      </p:sp>
      <p:sp>
        <p:nvSpPr>
          <p:cNvPr name="TextBox 5" id="5"/>
          <p:cNvSpPr txBox="true"/>
          <p:nvPr/>
        </p:nvSpPr>
        <p:spPr>
          <a:xfrm rot="0">
            <a:off x="3086953" y="300488"/>
            <a:ext cx="12114094" cy="2776652"/>
          </a:xfrm>
          <a:prstGeom prst="rect">
            <a:avLst/>
          </a:prstGeom>
        </p:spPr>
        <p:txBody>
          <a:bodyPr anchor="t" rtlCol="false" tIns="0" lIns="0" bIns="0" rIns="0">
            <a:spAutoFit/>
          </a:bodyPr>
          <a:lstStyle/>
          <a:p>
            <a:pPr algn="ctr">
              <a:lnSpc>
                <a:spcPts val="7551"/>
              </a:lnSpc>
            </a:pPr>
            <a:r>
              <a:rPr lang="en-US" sz="4200" spc="-58">
                <a:solidFill>
                  <a:srgbClr val="000000"/>
                </a:solidFill>
                <a:latin typeface="IBM Plex Sans"/>
                <a:ea typeface="IBM Plex Sans"/>
                <a:cs typeface="IBM Plex Sans"/>
                <a:sym typeface="IBM Plex Sans"/>
              </a:rPr>
              <a:t>Decision Tree</a:t>
            </a:r>
          </a:p>
          <a:p>
            <a:pPr algn="ctr">
              <a:lnSpc>
                <a:spcPts val="7551"/>
              </a:lnSpc>
            </a:pPr>
          </a:p>
          <a:p>
            <a:pPr algn="ctr">
              <a:lnSpc>
                <a:spcPts val="7551"/>
              </a:lnSpc>
            </a:pPr>
          </a:p>
        </p:txBody>
      </p:sp>
      <p:sp>
        <p:nvSpPr>
          <p:cNvPr name="TextBox 6" id="6"/>
          <p:cNvSpPr txBox="true"/>
          <p:nvPr/>
        </p:nvSpPr>
        <p:spPr>
          <a:xfrm rot="0">
            <a:off x="1028700" y="3992880"/>
            <a:ext cx="16685023" cy="405506"/>
          </a:xfrm>
          <a:prstGeom prst="rect">
            <a:avLst/>
          </a:prstGeom>
        </p:spPr>
        <p:txBody>
          <a:bodyPr anchor="t" rtlCol="false" tIns="0" lIns="0" bIns="0" rIns="0">
            <a:spAutoFit/>
          </a:bodyPr>
          <a:lstStyle/>
          <a:p>
            <a:pPr algn="l">
              <a:lnSpc>
                <a:spcPts val="3333"/>
              </a:lnSpc>
            </a:pPr>
            <a:r>
              <a:rPr lang="en-US" sz="2380" i="true">
                <a:solidFill>
                  <a:srgbClr val="000000"/>
                </a:solidFill>
                <a:latin typeface="IBM Plex Sans Condensed Italics"/>
                <a:ea typeface="IBM Plex Sans Condensed Italics"/>
                <a:cs typeface="IBM Plex Sans Condensed Italics"/>
                <a:sym typeface="IBM Plex Sans Condensed Italics"/>
              </a:rPr>
              <a:t>Các đặc trưng được lựa chọn:</a:t>
            </a:r>
          </a:p>
        </p:txBody>
      </p:sp>
      <p:sp>
        <p:nvSpPr>
          <p:cNvPr name="TextBox 7" id="7"/>
          <p:cNvSpPr txBox="true"/>
          <p:nvPr/>
        </p:nvSpPr>
        <p:spPr>
          <a:xfrm rot="0">
            <a:off x="1181100" y="6144109"/>
            <a:ext cx="16685023" cy="405506"/>
          </a:xfrm>
          <a:prstGeom prst="rect">
            <a:avLst/>
          </a:prstGeom>
        </p:spPr>
        <p:txBody>
          <a:bodyPr anchor="t" rtlCol="false" tIns="0" lIns="0" bIns="0" rIns="0">
            <a:spAutoFit/>
          </a:bodyPr>
          <a:lstStyle/>
          <a:p>
            <a:pPr algn="l">
              <a:lnSpc>
                <a:spcPts val="3333"/>
              </a:lnSpc>
            </a:pPr>
            <a:r>
              <a:rPr lang="en-US" sz="2380" i="true">
                <a:solidFill>
                  <a:srgbClr val="000000"/>
                </a:solidFill>
                <a:latin typeface="IBM Plex Sans Condensed Italics"/>
                <a:ea typeface="IBM Plex Sans Condensed Italics"/>
                <a:cs typeface="IBM Plex Sans Condensed Italics"/>
                <a:sym typeface="IBM Plex Sans Condensed Italics"/>
              </a:rPr>
              <a:t>Kết quả đạt được khi áp dụng:</a:t>
            </a:r>
          </a:p>
        </p:txBody>
      </p:sp>
      <p:sp>
        <p:nvSpPr>
          <p:cNvPr name="TextBox 8" id="8"/>
          <p:cNvSpPr txBox="true"/>
          <p:nvPr/>
        </p:nvSpPr>
        <p:spPr>
          <a:xfrm rot="0">
            <a:off x="1028700" y="2264142"/>
            <a:ext cx="16685023" cy="823863"/>
          </a:xfrm>
          <a:prstGeom prst="rect">
            <a:avLst/>
          </a:prstGeom>
        </p:spPr>
        <p:txBody>
          <a:bodyPr anchor="t" rtlCol="false" tIns="0" lIns="0" bIns="0" rIns="0">
            <a:spAutoFit/>
          </a:bodyPr>
          <a:lstStyle/>
          <a:p>
            <a:pPr algn="l">
              <a:lnSpc>
                <a:spcPts val="3333"/>
              </a:lnSpc>
            </a:pPr>
            <a:r>
              <a:rPr lang="en-US" sz="2380" i="true">
                <a:solidFill>
                  <a:srgbClr val="000000"/>
                </a:solidFill>
                <a:latin typeface="IBM Plex Sans Condensed Italics"/>
                <a:ea typeface="IBM Plex Sans Condensed Italics"/>
                <a:cs typeface="IBM Plex Sans Condensed Italics"/>
                <a:sym typeface="IBM Plex Sans Condensed Italics"/>
              </a:rPr>
              <a:t> Đặt ngưỡng tương quan để chọn lọc đặc trưng, </a:t>
            </a:r>
            <a:r>
              <a:rPr lang="en-US" sz="2380" i="true" b="true">
                <a:solidFill>
                  <a:srgbClr val="000000"/>
                </a:solidFill>
                <a:latin typeface="IBM Plex Sans Condensed Bold Italics"/>
                <a:ea typeface="IBM Plex Sans Condensed Bold Italics"/>
                <a:cs typeface="IBM Plex Sans Condensed Bold Italics"/>
                <a:sym typeface="IBM Plex Sans Condensed Bold Italics"/>
              </a:rPr>
              <a:t>correlation_threshold</a:t>
            </a:r>
            <a:r>
              <a:rPr lang="en-US" sz="2380" i="true">
                <a:solidFill>
                  <a:srgbClr val="000000"/>
                </a:solidFill>
                <a:latin typeface="IBM Plex Sans Condensed Italics"/>
                <a:ea typeface="IBM Plex Sans Condensed Italics"/>
                <a:cs typeface="IBM Plex Sans Condensed Italics"/>
                <a:sym typeface="IBM Plex Sans Condensed Italics"/>
              </a:rPr>
              <a:t> = 0.1</a:t>
            </a:r>
          </a:p>
          <a:p>
            <a:pPr algn="l">
              <a:lnSpc>
                <a:spcPts val="3333"/>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Freeform 3" id="3"/>
          <p:cNvSpPr/>
          <p:nvPr/>
        </p:nvSpPr>
        <p:spPr>
          <a:xfrm flipH="false" flipV="false" rot="0">
            <a:off x="3248842" y="8393028"/>
            <a:ext cx="11301259" cy="2147239"/>
          </a:xfrm>
          <a:custGeom>
            <a:avLst/>
            <a:gdLst/>
            <a:ahLst/>
            <a:cxnLst/>
            <a:rect r="r" b="b" t="t" l="l"/>
            <a:pathLst>
              <a:path h="2147239" w="11301259">
                <a:moveTo>
                  <a:pt x="0" y="0"/>
                </a:moveTo>
                <a:lnTo>
                  <a:pt x="11301259" y="0"/>
                </a:lnTo>
                <a:lnTo>
                  <a:pt x="11301259" y="2147239"/>
                </a:lnTo>
                <a:lnTo>
                  <a:pt x="0" y="2147239"/>
                </a:lnTo>
                <a:lnTo>
                  <a:pt x="0" y="0"/>
                </a:lnTo>
                <a:close/>
              </a:path>
            </a:pathLst>
          </a:custGeom>
          <a:blipFill>
            <a:blip r:embed="rId3"/>
            <a:stretch>
              <a:fillRect l="0" t="0" r="0" b="0"/>
            </a:stretch>
          </a:blipFill>
        </p:spPr>
      </p:sp>
      <p:sp>
        <p:nvSpPr>
          <p:cNvPr name="Freeform 4" id="4"/>
          <p:cNvSpPr/>
          <p:nvPr/>
        </p:nvSpPr>
        <p:spPr>
          <a:xfrm flipH="false" flipV="false" rot="0">
            <a:off x="3248842" y="1280435"/>
            <a:ext cx="11834075" cy="7736526"/>
          </a:xfrm>
          <a:custGeom>
            <a:avLst/>
            <a:gdLst/>
            <a:ahLst/>
            <a:cxnLst/>
            <a:rect r="r" b="b" t="t" l="l"/>
            <a:pathLst>
              <a:path h="7736526" w="11834075">
                <a:moveTo>
                  <a:pt x="0" y="0"/>
                </a:moveTo>
                <a:lnTo>
                  <a:pt x="11834075" y="0"/>
                </a:lnTo>
                <a:lnTo>
                  <a:pt x="11834075" y="7736526"/>
                </a:lnTo>
                <a:lnTo>
                  <a:pt x="0" y="7736526"/>
                </a:lnTo>
                <a:lnTo>
                  <a:pt x="0" y="0"/>
                </a:lnTo>
                <a:close/>
              </a:path>
            </a:pathLst>
          </a:custGeom>
          <a:blipFill>
            <a:blip r:embed="rId4"/>
            <a:stretch>
              <a:fillRect l="0" t="0" r="0" b="0"/>
            </a:stretch>
          </a:blipFill>
        </p:spPr>
      </p:sp>
      <p:sp>
        <p:nvSpPr>
          <p:cNvPr name="TextBox 5" id="5"/>
          <p:cNvSpPr txBox="true"/>
          <p:nvPr/>
        </p:nvSpPr>
        <p:spPr>
          <a:xfrm rot="0">
            <a:off x="3086953" y="300488"/>
            <a:ext cx="12114094" cy="2776652"/>
          </a:xfrm>
          <a:prstGeom prst="rect">
            <a:avLst/>
          </a:prstGeom>
        </p:spPr>
        <p:txBody>
          <a:bodyPr anchor="t" rtlCol="false" tIns="0" lIns="0" bIns="0" rIns="0">
            <a:spAutoFit/>
          </a:bodyPr>
          <a:lstStyle/>
          <a:p>
            <a:pPr algn="ctr">
              <a:lnSpc>
                <a:spcPts val="7551"/>
              </a:lnSpc>
            </a:pPr>
            <a:r>
              <a:rPr lang="en-US" sz="4200" spc="-58">
                <a:solidFill>
                  <a:srgbClr val="000000"/>
                </a:solidFill>
                <a:latin typeface="IBM Plex Sans"/>
                <a:ea typeface="IBM Plex Sans"/>
                <a:cs typeface="IBM Plex Sans"/>
                <a:sym typeface="IBM Plex Sans"/>
              </a:rPr>
              <a:t>Decision Tree</a:t>
            </a:r>
          </a:p>
          <a:p>
            <a:pPr algn="ctr">
              <a:lnSpc>
                <a:spcPts val="7551"/>
              </a:lnSpc>
            </a:pPr>
          </a:p>
          <a:p>
            <a:pPr algn="ctr">
              <a:lnSpc>
                <a:spcPts val="7551"/>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Freeform 3" id="3"/>
          <p:cNvSpPr/>
          <p:nvPr/>
        </p:nvSpPr>
        <p:spPr>
          <a:xfrm flipH="false" flipV="false" rot="0">
            <a:off x="4346807" y="1165125"/>
            <a:ext cx="9883043" cy="8548832"/>
          </a:xfrm>
          <a:custGeom>
            <a:avLst/>
            <a:gdLst/>
            <a:ahLst/>
            <a:cxnLst/>
            <a:rect r="r" b="b" t="t" l="l"/>
            <a:pathLst>
              <a:path h="8548832" w="9883043">
                <a:moveTo>
                  <a:pt x="0" y="0"/>
                </a:moveTo>
                <a:lnTo>
                  <a:pt x="9883043" y="0"/>
                </a:lnTo>
                <a:lnTo>
                  <a:pt x="9883043" y="8548833"/>
                </a:lnTo>
                <a:lnTo>
                  <a:pt x="0" y="8548833"/>
                </a:lnTo>
                <a:lnTo>
                  <a:pt x="0" y="0"/>
                </a:lnTo>
                <a:close/>
              </a:path>
            </a:pathLst>
          </a:custGeom>
          <a:blipFill>
            <a:blip r:embed="rId3"/>
            <a:stretch>
              <a:fillRect l="0" t="0" r="0" b="0"/>
            </a:stretch>
          </a:blipFill>
        </p:spPr>
      </p:sp>
      <p:sp>
        <p:nvSpPr>
          <p:cNvPr name="TextBox 4" id="4"/>
          <p:cNvSpPr txBox="true"/>
          <p:nvPr/>
        </p:nvSpPr>
        <p:spPr>
          <a:xfrm rot="0">
            <a:off x="3086953" y="300488"/>
            <a:ext cx="12114094" cy="864638"/>
          </a:xfrm>
          <a:prstGeom prst="rect">
            <a:avLst/>
          </a:prstGeom>
        </p:spPr>
        <p:txBody>
          <a:bodyPr anchor="t" rtlCol="false" tIns="0" lIns="0" bIns="0" rIns="0">
            <a:spAutoFit/>
          </a:bodyPr>
          <a:lstStyle/>
          <a:p>
            <a:pPr algn="ctr">
              <a:lnSpc>
                <a:spcPts val="7551"/>
              </a:lnSpc>
            </a:pPr>
            <a:r>
              <a:rPr lang="en-US" sz="4200" spc="-58">
                <a:solidFill>
                  <a:srgbClr val="000000"/>
                </a:solidFill>
                <a:latin typeface="IBM Plex Sans"/>
                <a:ea typeface="IBM Plex Sans"/>
                <a:cs typeface="IBM Plex Sans"/>
                <a:sym typeface="IBM Plex Sans"/>
              </a:rPr>
              <a:t>Linear Regression</a:t>
            </a:r>
          </a:p>
        </p:txBody>
      </p:sp>
      <p:sp>
        <p:nvSpPr>
          <p:cNvPr name="TextBox 5" id="5"/>
          <p:cNvSpPr txBox="true"/>
          <p:nvPr/>
        </p:nvSpPr>
        <p:spPr>
          <a:xfrm rot="0">
            <a:off x="7896660" y="9666333"/>
            <a:ext cx="16685023" cy="405506"/>
          </a:xfrm>
          <a:prstGeom prst="rect">
            <a:avLst/>
          </a:prstGeom>
        </p:spPr>
        <p:txBody>
          <a:bodyPr anchor="t" rtlCol="false" tIns="0" lIns="0" bIns="0" rIns="0">
            <a:spAutoFit/>
          </a:bodyPr>
          <a:lstStyle/>
          <a:p>
            <a:pPr algn="l">
              <a:lnSpc>
                <a:spcPts val="3333"/>
              </a:lnSpc>
            </a:pPr>
            <a:r>
              <a:rPr lang="en-US" sz="2380" i="true">
                <a:solidFill>
                  <a:srgbClr val="000000"/>
                </a:solidFill>
                <a:latin typeface="IBM Plex Sans Condensed Italics"/>
                <a:ea typeface="IBM Plex Sans Condensed Italics"/>
                <a:cs typeface="IBM Plex Sans Condensed Italics"/>
                <a:sym typeface="IBM Plex Sans Condensed Italics"/>
              </a:rPr>
              <a:t>Ma trận tương quan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8827" y="479108"/>
            <a:ext cx="1992630" cy="1099185"/>
          </a:xfrm>
          <a:custGeom>
            <a:avLst/>
            <a:gdLst/>
            <a:ahLst/>
            <a:cxnLst/>
            <a:rect r="r" b="b" t="t" l="l"/>
            <a:pathLst>
              <a:path h="1099185" w="1992630">
                <a:moveTo>
                  <a:pt x="0" y="0"/>
                </a:moveTo>
                <a:lnTo>
                  <a:pt x="1992630" y="0"/>
                </a:lnTo>
                <a:lnTo>
                  <a:pt x="1992630" y="1099184"/>
                </a:lnTo>
                <a:lnTo>
                  <a:pt x="0" y="1099184"/>
                </a:lnTo>
                <a:lnTo>
                  <a:pt x="0" y="0"/>
                </a:lnTo>
                <a:close/>
              </a:path>
            </a:pathLst>
          </a:custGeom>
          <a:blipFill>
            <a:blip r:embed="rId2"/>
            <a:stretch>
              <a:fillRect l="0" t="0" r="0" b="0"/>
            </a:stretch>
          </a:blipFill>
        </p:spPr>
      </p:sp>
      <p:sp>
        <p:nvSpPr>
          <p:cNvPr name="Freeform 3" id="3"/>
          <p:cNvSpPr/>
          <p:nvPr/>
        </p:nvSpPr>
        <p:spPr>
          <a:xfrm flipH="false" flipV="false" rot="0">
            <a:off x="3261213" y="2242015"/>
            <a:ext cx="11465906" cy="7495836"/>
          </a:xfrm>
          <a:custGeom>
            <a:avLst/>
            <a:gdLst/>
            <a:ahLst/>
            <a:cxnLst/>
            <a:rect r="r" b="b" t="t" l="l"/>
            <a:pathLst>
              <a:path h="7495836" w="11465906">
                <a:moveTo>
                  <a:pt x="0" y="0"/>
                </a:moveTo>
                <a:lnTo>
                  <a:pt x="11465907" y="0"/>
                </a:lnTo>
                <a:lnTo>
                  <a:pt x="11465907" y="7495836"/>
                </a:lnTo>
                <a:lnTo>
                  <a:pt x="0" y="7495836"/>
                </a:lnTo>
                <a:lnTo>
                  <a:pt x="0" y="0"/>
                </a:lnTo>
                <a:close/>
              </a:path>
            </a:pathLst>
          </a:custGeom>
          <a:blipFill>
            <a:blip r:embed="rId3"/>
            <a:stretch>
              <a:fillRect l="0" t="0" r="0" b="0"/>
            </a:stretch>
          </a:blipFill>
        </p:spPr>
      </p:sp>
      <p:sp>
        <p:nvSpPr>
          <p:cNvPr name="TextBox 4" id="4"/>
          <p:cNvSpPr txBox="true"/>
          <p:nvPr/>
        </p:nvSpPr>
        <p:spPr>
          <a:xfrm rot="0">
            <a:off x="3039707" y="668393"/>
            <a:ext cx="11362344" cy="926137"/>
          </a:xfrm>
          <a:prstGeom prst="rect">
            <a:avLst/>
          </a:prstGeom>
        </p:spPr>
        <p:txBody>
          <a:bodyPr anchor="t" rtlCol="false" tIns="0" lIns="0" bIns="0" rIns="0">
            <a:spAutoFit/>
          </a:bodyPr>
          <a:lstStyle/>
          <a:p>
            <a:pPr algn="ctr">
              <a:lnSpc>
                <a:spcPts val="7699"/>
              </a:lnSpc>
              <a:spcBef>
                <a:spcPct val="0"/>
              </a:spcBef>
            </a:pPr>
            <a:r>
              <a:rPr lang="en-US" b="true" sz="5499" i="true" spc="-76">
                <a:solidFill>
                  <a:srgbClr val="000000"/>
                </a:solidFill>
                <a:latin typeface="IBM Plex Sans Bold Italics"/>
                <a:ea typeface="IBM Plex Sans Bold Italics"/>
                <a:cs typeface="IBM Plex Sans Bold Italics"/>
                <a:sym typeface="IBM Plex Sans Bold Italics"/>
              </a:rPr>
              <a:t>Tập Dữ Liệu</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Freeform 3" id="3"/>
          <p:cNvSpPr/>
          <p:nvPr/>
        </p:nvSpPr>
        <p:spPr>
          <a:xfrm flipH="false" flipV="false" rot="0">
            <a:off x="758397" y="3550817"/>
            <a:ext cx="8317098" cy="924122"/>
          </a:xfrm>
          <a:custGeom>
            <a:avLst/>
            <a:gdLst/>
            <a:ahLst/>
            <a:cxnLst/>
            <a:rect r="r" b="b" t="t" l="l"/>
            <a:pathLst>
              <a:path h="924122" w="8317098">
                <a:moveTo>
                  <a:pt x="0" y="0"/>
                </a:moveTo>
                <a:lnTo>
                  <a:pt x="8317099" y="0"/>
                </a:lnTo>
                <a:lnTo>
                  <a:pt x="8317099" y="924122"/>
                </a:lnTo>
                <a:lnTo>
                  <a:pt x="0" y="924122"/>
                </a:lnTo>
                <a:lnTo>
                  <a:pt x="0" y="0"/>
                </a:lnTo>
                <a:close/>
              </a:path>
            </a:pathLst>
          </a:custGeom>
          <a:blipFill>
            <a:blip r:embed="rId3"/>
            <a:stretch>
              <a:fillRect l="0" t="0" r="0" b="0"/>
            </a:stretch>
          </a:blipFill>
        </p:spPr>
      </p:sp>
      <p:sp>
        <p:nvSpPr>
          <p:cNvPr name="Freeform 4" id="4"/>
          <p:cNvSpPr/>
          <p:nvPr/>
        </p:nvSpPr>
        <p:spPr>
          <a:xfrm flipH="false" flipV="false" rot="0">
            <a:off x="1028700" y="6305014"/>
            <a:ext cx="8164698" cy="1114546"/>
          </a:xfrm>
          <a:custGeom>
            <a:avLst/>
            <a:gdLst/>
            <a:ahLst/>
            <a:cxnLst/>
            <a:rect r="r" b="b" t="t" l="l"/>
            <a:pathLst>
              <a:path h="1114546" w="8164698">
                <a:moveTo>
                  <a:pt x="0" y="0"/>
                </a:moveTo>
                <a:lnTo>
                  <a:pt x="8164698" y="0"/>
                </a:lnTo>
                <a:lnTo>
                  <a:pt x="8164698" y="1114546"/>
                </a:lnTo>
                <a:lnTo>
                  <a:pt x="0" y="1114546"/>
                </a:lnTo>
                <a:lnTo>
                  <a:pt x="0" y="0"/>
                </a:lnTo>
                <a:close/>
              </a:path>
            </a:pathLst>
          </a:custGeom>
          <a:blipFill>
            <a:blip r:embed="rId4"/>
            <a:stretch>
              <a:fillRect l="0" t="0" r="0" b="0"/>
            </a:stretch>
          </a:blipFill>
        </p:spPr>
      </p:sp>
      <p:sp>
        <p:nvSpPr>
          <p:cNvPr name="TextBox 5" id="5"/>
          <p:cNvSpPr txBox="true"/>
          <p:nvPr/>
        </p:nvSpPr>
        <p:spPr>
          <a:xfrm rot="0">
            <a:off x="3086953" y="300488"/>
            <a:ext cx="12114094" cy="864638"/>
          </a:xfrm>
          <a:prstGeom prst="rect">
            <a:avLst/>
          </a:prstGeom>
        </p:spPr>
        <p:txBody>
          <a:bodyPr anchor="t" rtlCol="false" tIns="0" lIns="0" bIns="0" rIns="0">
            <a:spAutoFit/>
          </a:bodyPr>
          <a:lstStyle/>
          <a:p>
            <a:pPr algn="ctr">
              <a:lnSpc>
                <a:spcPts val="7551"/>
              </a:lnSpc>
            </a:pPr>
            <a:r>
              <a:rPr lang="en-US" sz="4200" spc="-58">
                <a:solidFill>
                  <a:srgbClr val="000000"/>
                </a:solidFill>
                <a:latin typeface="IBM Plex Sans"/>
                <a:ea typeface="IBM Plex Sans"/>
                <a:cs typeface="IBM Plex Sans"/>
                <a:sym typeface="IBM Plex Sans"/>
              </a:rPr>
              <a:t>Linear Regression</a:t>
            </a:r>
          </a:p>
        </p:txBody>
      </p:sp>
      <p:sp>
        <p:nvSpPr>
          <p:cNvPr name="TextBox 6" id="6"/>
          <p:cNvSpPr txBox="true"/>
          <p:nvPr/>
        </p:nvSpPr>
        <p:spPr>
          <a:xfrm rot="0">
            <a:off x="1028700" y="3145311"/>
            <a:ext cx="16685023" cy="405506"/>
          </a:xfrm>
          <a:prstGeom prst="rect">
            <a:avLst/>
          </a:prstGeom>
        </p:spPr>
        <p:txBody>
          <a:bodyPr anchor="t" rtlCol="false" tIns="0" lIns="0" bIns="0" rIns="0">
            <a:spAutoFit/>
          </a:bodyPr>
          <a:lstStyle/>
          <a:p>
            <a:pPr algn="l">
              <a:lnSpc>
                <a:spcPts val="3333"/>
              </a:lnSpc>
            </a:pPr>
            <a:r>
              <a:rPr lang="en-US" sz="2380" i="true">
                <a:solidFill>
                  <a:srgbClr val="000000"/>
                </a:solidFill>
                <a:latin typeface="IBM Plex Sans Condensed Italics"/>
                <a:ea typeface="IBM Plex Sans Condensed Italics"/>
                <a:cs typeface="IBM Plex Sans Condensed Italics"/>
                <a:sym typeface="IBM Plex Sans Condensed Italics"/>
              </a:rPr>
              <a:t>Thông qua chọn lọc và loại bỏ, thì các đặc trưng được lựa chọn:</a:t>
            </a:r>
          </a:p>
        </p:txBody>
      </p:sp>
      <p:sp>
        <p:nvSpPr>
          <p:cNvPr name="TextBox 7" id="7"/>
          <p:cNvSpPr txBox="true"/>
          <p:nvPr/>
        </p:nvSpPr>
        <p:spPr>
          <a:xfrm rot="0">
            <a:off x="1028700" y="5700921"/>
            <a:ext cx="16685023" cy="405506"/>
          </a:xfrm>
          <a:prstGeom prst="rect">
            <a:avLst/>
          </a:prstGeom>
        </p:spPr>
        <p:txBody>
          <a:bodyPr anchor="t" rtlCol="false" tIns="0" lIns="0" bIns="0" rIns="0">
            <a:spAutoFit/>
          </a:bodyPr>
          <a:lstStyle/>
          <a:p>
            <a:pPr algn="l">
              <a:lnSpc>
                <a:spcPts val="3333"/>
              </a:lnSpc>
            </a:pPr>
            <a:r>
              <a:rPr lang="en-US" sz="2380" i="true">
                <a:solidFill>
                  <a:srgbClr val="000000"/>
                </a:solidFill>
                <a:latin typeface="IBM Plex Sans Condensed Italics"/>
                <a:ea typeface="IBM Plex Sans Condensed Italics"/>
                <a:cs typeface="IBM Plex Sans Condensed Italics"/>
                <a:sym typeface="IBM Plex Sans Condensed Italics"/>
              </a:rPr>
              <a:t>Kết quả đạt được khi áp dụng:</a:t>
            </a:r>
          </a:p>
        </p:txBody>
      </p:sp>
      <p:sp>
        <p:nvSpPr>
          <p:cNvPr name="TextBox 8" id="8"/>
          <p:cNvSpPr txBox="true"/>
          <p:nvPr/>
        </p:nvSpPr>
        <p:spPr>
          <a:xfrm rot="0">
            <a:off x="1028700" y="1941201"/>
            <a:ext cx="16685023" cy="823863"/>
          </a:xfrm>
          <a:prstGeom prst="rect">
            <a:avLst/>
          </a:prstGeom>
        </p:spPr>
        <p:txBody>
          <a:bodyPr anchor="t" rtlCol="false" tIns="0" lIns="0" bIns="0" rIns="0">
            <a:spAutoFit/>
          </a:bodyPr>
          <a:lstStyle/>
          <a:p>
            <a:pPr algn="l">
              <a:lnSpc>
                <a:spcPts val="3333"/>
              </a:lnSpc>
            </a:pPr>
            <a:r>
              <a:rPr lang="en-US" sz="2380" i="true">
                <a:solidFill>
                  <a:srgbClr val="000000"/>
                </a:solidFill>
                <a:latin typeface="IBM Plex Sans Condensed Italics"/>
                <a:ea typeface="IBM Plex Sans Condensed Italics"/>
                <a:cs typeface="IBM Plex Sans Condensed Italics"/>
                <a:sym typeface="IBM Plex Sans Condensed Italics"/>
              </a:rPr>
              <a:t> Đặt ngưỡng tương quan để chọn lọc đặc trưng, </a:t>
            </a:r>
            <a:r>
              <a:rPr lang="en-US" sz="2380" i="true" b="true">
                <a:solidFill>
                  <a:srgbClr val="000000"/>
                </a:solidFill>
                <a:latin typeface="IBM Plex Sans Condensed Bold Italics"/>
                <a:ea typeface="IBM Plex Sans Condensed Bold Italics"/>
                <a:cs typeface="IBM Plex Sans Condensed Bold Italics"/>
                <a:sym typeface="IBM Plex Sans Condensed Bold Italics"/>
              </a:rPr>
              <a:t>correlation_threshold</a:t>
            </a:r>
            <a:r>
              <a:rPr lang="en-US" sz="2380" i="true">
                <a:solidFill>
                  <a:srgbClr val="000000"/>
                </a:solidFill>
                <a:latin typeface="IBM Plex Sans Condensed Italics"/>
                <a:ea typeface="IBM Plex Sans Condensed Italics"/>
                <a:cs typeface="IBM Plex Sans Condensed Italics"/>
                <a:sym typeface="IBM Plex Sans Condensed Italics"/>
              </a:rPr>
              <a:t> = 0.3</a:t>
            </a:r>
          </a:p>
          <a:p>
            <a:pPr algn="l">
              <a:lnSpc>
                <a:spcPts val="3333"/>
              </a:lnSpc>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Freeform 3" id="3"/>
          <p:cNvSpPr/>
          <p:nvPr/>
        </p:nvSpPr>
        <p:spPr>
          <a:xfrm flipH="false" flipV="false" rot="0">
            <a:off x="5029087" y="8501652"/>
            <a:ext cx="7414173" cy="2065532"/>
          </a:xfrm>
          <a:custGeom>
            <a:avLst/>
            <a:gdLst/>
            <a:ahLst/>
            <a:cxnLst/>
            <a:rect r="r" b="b" t="t" l="l"/>
            <a:pathLst>
              <a:path h="2065532" w="7414173">
                <a:moveTo>
                  <a:pt x="0" y="0"/>
                </a:moveTo>
                <a:lnTo>
                  <a:pt x="7414174" y="0"/>
                </a:lnTo>
                <a:lnTo>
                  <a:pt x="7414174" y="2065533"/>
                </a:lnTo>
                <a:lnTo>
                  <a:pt x="0" y="2065533"/>
                </a:lnTo>
                <a:lnTo>
                  <a:pt x="0" y="0"/>
                </a:lnTo>
                <a:close/>
              </a:path>
            </a:pathLst>
          </a:custGeom>
          <a:blipFill>
            <a:blip r:embed="rId3"/>
            <a:stretch>
              <a:fillRect l="0" t="0" r="0" b="0"/>
            </a:stretch>
          </a:blipFill>
        </p:spPr>
      </p:sp>
      <p:sp>
        <p:nvSpPr>
          <p:cNvPr name="Freeform 4" id="4"/>
          <p:cNvSpPr/>
          <p:nvPr/>
        </p:nvSpPr>
        <p:spPr>
          <a:xfrm flipH="false" flipV="false" rot="0">
            <a:off x="758397" y="1924714"/>
            <a:ext cx="16206796" cy="6705562"/>
          </a:xfrm>
          <a:custGeom>
            <a:avLst/>
            <a:gdLst/>
            <a:ahLst/>
            <a:cxnLst/>
            <a:rect r="r" b="b" t="t" l="l"/>
            <a:pathLst>
              <a:path h="6705562" w="16206796">
                <a:moveTo>
                  <a:pt x="0" y="0"/>
                </a:moveTo>
                <a:lnTo>
                  <a:pt x="16206797" y="0"/>
                </a:lnTo>
                <a:lnTo>
                  <a:pt x="16206797" y="6705562"/>
                </a:lnTo>
                <a:lnTo>
                  <a:pt x="0" y="6705562"/>
                </a:lnTo>
                <a:lnTo>
                  <a:pt x="0" y="0"/>
                </a:lnTo>
                <a:close/>
              </a:path>
            </a:pathLst>
          </a:custGeom>
          <a:blipFill>
            <a:blip r:embed="rId4"/>
            <a:stretch>
              <a:fillRect l="0" t="0" r="0" b="0"/>
            </a:stretch>
          </a:blipFill>
        </p:spPr>
      </p:sp>
      <p:sp>
        <p:nvSpPr>
          <p:cNvPr name="TextBox 5" id="5"/>
          <p:cNvSpPr txBox="true"/>
          <p:nvPr/>
        </p:nvSpPr>
        <p:spPr>
          <a:xfrm rot="0">
            <a:off x="3086953" y="300488"/>
            <a:ext cx="12114094" cy="864638"/>
          </a:xfrm>
          <a:prstGeom prst="rect">
            <a:avLst/>
          </a:prstGeom>
        </p:spPr>
        <p:txBody>
          <a:bodyPr anchor="t" rtlCol="false" tIns="0" lIns="0" bIns="0" rIns="0">
            <a:spAutoFit/>
          </a:bodyPr>
          <a:lstStyle/>
          <a:p>
            <a:pPr algn="ctr">
              <a:lnSpc>
                <a:spcPts val="7551"/>
              </a:lnSpc>
            </a:pPr>
            <a:r>
              <a:rPr lang="en-US" sz="4200" spc="-58">
                <a:solidFill>
                  <a:srgbClr val="000000"/>
                </a:solidFill>
                <a:latin typeface="IBM Plex Sans"/>
                <a:ea typeface="IBM Plex Sans"/>
                <a:cs typeface="IBM Plex Sans"/>
                <a:sym typeface="IBM Plex Sans"/>
              </a:rPr>
              <a:t>Linear Regression</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06621" y="9403401"/>
            <a:ext cx="13874746" cy="380369"/>
          </a:xfrm>
          <a:custGeom>
            <a:avLst/>
            <a:gdLst/>
            <a:ahLst/>
            <a:cxnLst/>
            <a:rect r="r" b="b" t="t" l="l"/>
            <a:pathLst>
              <a:path h="380369" w="13874746">
                <a:moveTo>
                  <a:pt x="0" y="0"/>
                </a:moveTo>
                <a:lnTo>
                  <a:pt x="13874746" y="0"/>
                </a:lnTo>
                <a:lnTo>
                  <a:pt x="13874746" y="380369"/>
                </a:lnTo>
                <a:lnTo>
                  <a:pt x="0" y="380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557135" y="497205"/>
            <a:ext cx="3173730" cy="1752600"/>
          </a:xfrm>
          <a:custGeom>
            <a:avLst/>
            <a:gdLst/>
            <a:ahLst/>
            <a:cxnLst/>
            <a:rect r="r" b="b" t="t" l="l"/>
            <a:pathLst>
              <a:path h="1752600" w="3173730">
                <a:moveTo>
                  <a:pt x="0" y="0"/>
                </a:moveTo>
                <a:lnTo>
                  <a:pt x="3173730" y="0"/>
                </a:lnTo>
                <a:lnTo>
                  <a:pt x="3173730" y="1752600"/>
                </a:lnTo>
                <a:lnTo>
                  <a:pt x="0" y="1752600"/>
                </a:lnTo>
                <a:lnTo>
                  <a:pt x="0" y="0"/>
                </a:lnTo>
                <a:close/>
              </a:path>
            </a:pathLst>
          </a:custGeom>
          <a:blipFill>
            <a:blip r:embed="rId4"/>
            <a:stretch>
              <a:fillRect l="0" t="0" r="0" b="0"/>
            </a:stretch>
          </a:blipFill>
        </p:spPr>
      </p:sp>
      <p:sp>
        <p:nvSpPr>
          <p:cNvPr name="TextBox 4" id="4"/>
          <p:cNvSpPr txBox="true"/>
          <p:nvPr/>
        </p:nvSpPr>
        <p:spPr>
          <a:xfrm rot="0">
            <a:off x="4195131" y="4658916"/>
            <a:ext cx="10241566" cy="1134232"/>
          </a:xfrm>
          <a:prstGeom prst="rect">
            <a:avLst/>
          </a:prstGeom>
        </p:spPr>
        <p:txBody>
          <a:bodyPr anchor="t" rtlCol="false" tIns="0" lIns="0" bIns="0" rIns="0">
            <a:spAutoFit/>
          </a:bodyPr>
          <a:lstStyle/>
          <a:p>
            <a:pPr algn="l">
              <a:lnSpc>
                <a:spcPts val="9450"/>
              </a:lnSpc>
            </a:pPr>
            <a:r>
              <a:rPr lang="en-US" sz="6750" spc="-94">
                <a:solidFill>
                  <a:srgbClr val="000000"/>
                </a:solidFill>
                <a:latin typeface="IBM Plex Sans"/>
                <a:ea typeface="IBM Plex Sans"/>
                <a:cs typeface="IBM Plex Sans"/>
                <a:sym typeface="IBM Plex Sans"/>
              </a:rPr>
              <a:t>Thanks for your listening</a:t>
            </a:r>
          </a:p>
        </p:txBody>
      </p:sp>
      <p:sp>
        <p:nvSpPr>
          <p:cNvPr name="TextBox 5" id="5"/>
          <p:cNvSpPr txBox="true"/>
          <p:nvPr/>
        </p:nvSpPr>
        <p:spPr>
          <a:xfrm rot="0">
            <a:off x="4069878" y="2831985"/>
            <a:ext cx="10147304" cy="632428"/>
          </a:xfrm>
          <a:prstGeom prst="rect">
            <a:avLst/>
          </a:prstGeom>
        </p:spPr>
        <p:txBody>
          <a:bodyPr anchor="t" rtlCol="false" tIns="0" lIns="0" bIns="0" rIns="0">
            <a:spAutoFit/>
          </a:bodyPr>
          <a:lstStyle/>
          <a:p>
            <a:pPr algn="ctr">
              <a:lnSpc>
                <a:spcPts val="5250"/>
              </a:lnSpc>
            </a:pPr>
            <a:r>
              <a:rPr lang="en-US" sz="3750" spc="-52">
                <a:solidFill>
                  <a:srgbClr val="000000"/>
                </a:solidFill>
                <a:latin typeface="IBM Plex Sans"/>
                <a:ea typeface="IBM Plex Sans"/>
                <a:cs typeface="IBM Plex Sans"/>
                <a:sym typeface="IBM Plex Sans"/>
              </a:rPr>
              <a:t>Học Máy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06621" y="9767256"/>
            <a:ext cx="13874746" cy="380369"/>
          </a:xfrm>
          <a:custGeom>
            <a:avLst/>
            <a:gdLst/>
            <a:ahLst/>
            <a:cxnLst/>
            <a:rect r="r" b="b" t="t" l="l"/>
            <a:pathLst>
              <a:path h="380369" w="13874746">
                <a:moveTo>
                  <a:pt x="0" y="0"/>
                </a:moveTo>
                <a:lnTo>
                  <a:pt x="13874746" y="0"/>
                </a:lnTo>
                <a:lnTo>
                  <a:pt x="13874746" y="380369"/>
                </a:lnTo>
                <a:lnTo>
                  <a:pt x="0" y="380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5939" y="258831"/>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4"/>
            <a:stretch>
              <a:fillRect l="0" t="0" r="0" b="0"/>
            </a:stretch>
          </a:blipFill>
        </p:spPr>
      </p:sp>
      <p:sp>
        <p:nvSpPr>
          <p:cNvPr name="TextBox 4" id="4"/>
          <p:cNvSpPr txBox="true"/>
          <p:nvPr/>
        </p:nvSpPr>
        <p:spPr>
          <a:xfrm rot="0">
            <a:off x="8541222" y="6876669"/>
            <a:ext cx="87594" cy="276987"/>
          </a:xfrm>
          <a:prstGeom prst="rect">
            <a:avLst/>
          </a:prstGeom>
        </p:spPr>
        <p:txBody>
          <a:bodyPr anchor="t" rtlCol="false" tIns="0" lIns="0" bIns="0" rIns="0">
            <a:spAutoFit/>
          </a:bodyPr>
          <a:lstStyle/>
          <a:p>
            <a:pPr algn="l">
              <a:lnSpc>
                <a:spcPts val="2016"/>
              </a:lnSpc>
            </a:pPr>
            <a:r>
              <a:rPr lang="en-US" sz="1440">
                <a:solidFill>
                  <a:srgbClr val="FFFFFF"/>
                </a:solidFill>
                <a:latin typeface="Calibri (MS)"/>
                <a:ea typeface="Calibri (MS)"/>
                <a:cs typeface="Calibri (MS)"/>
                <a:sym typeface="Calibri (MS)"/>
              </a:rPr>
              <a:t>a</a:t>
            </a:r>
          </a:p>
        </p:txBody>
      </p:sp>
      <p:sp>
        <p:nvSpPr>
          <p:cNvPr name="TextBox 5" id="5"/>
          <p:cNvSpPr txBox="true"/>
          <p:nvPr/>
        </p:nvSpPr>
        <p:spPr>
          <a:xfrm rot="0">
            <a:off x="3635180" y="2671191"/>
            <a:ext cx="5346273" cy="588576"/>
          </a:xfrm>
          <a:prstGeom prst="rect">
            <a:avLst/>
          </a:prstGeom>
        </p:spPr>
        <p:txBody>
          <a:bodyPr anchor="t" rtlCol="false" tIns="0" lIns="0" bIns="0" rIns="0">
            <a:spAutoFit/>
          </a:bodyPr>
          <a:lstStyle/>
          <a:p>
            <a:pPr algn="l">
              <a:lnSpc>
                <a:spcPts val="4899"/>
              </a:lnSpc>
              <a:spcBef>
                <a:spcPct val="0"/>
              </a:spcBef>
            </a:pPr>
            <a:r>
              <a:rPr lang="en-US" sz="3499" spc="-48">
                <a:solidFill>
                  <a:srgbClr val="000000"/>
                </a:solidFill>
                <a:latin typeface="IBM Plex Sans"/>
                <a:ea typeface="IBM Plex Sans"/>
                <a:cs typeface="IBM Plex Sans"/>
                <a:sym typeface="IBM Plex Sans"/>
              </a:rPr>
              <a:t>Classification (Phân Loại)</a:t>
            </a:r>
          </a:p>
        </p:txBody>
      </p:sp>
      <p:sp>
        <p:nvSpPr>
          <p:cNvPr name="TextBox 6" id="6"/>
          <p:cNvSpPr txBox="true"/>
          <p:nvPr/>
        </p:nvSpPr>
        <p:spPr>
          <a:xfrm rot="0">
            <a:off x="3300281" y="3466198"/>
            <a:ext cx="4713855" cy="1999988"/>
          </a:xfrm>
          <a:prstGeom prst="rect">
            <a:avLst/>
          </a:prstGeom>
        </p:spPr>
        <p:txBody>
          <a:bodyPr anchor="t" rtlCol="false" tIns="0" lIns="0" bIns="0" rIns="0">
            <a:spAutoFit/>
          </a:bodyPr>
          <a:lstStyle/>
          <a:p>
            <a:pPr algn="l" marL="647700" indent="-323850" lvl="1">
              <a:lnSpc>
                <a:spcPts val="5400"/>
              </a:lnSpc>
              <a:buFont typeface="Arial"/>
              <a:buChar char="•"/>
            </a:pPr>
            <a:r>
              <a:rPr lang="en-US" sz="3000" spc="-42">
                <a:solidFill>
                  <a:srgbClr val="000000"/>
                </a:solidFill>
                <a:latin typeface="IBM Plex Sans"/>
                <a:ea typeface="IBM Plex Sans"/>
                <a:cs typeface="IBM Plex Sans"/>
                <a:sym typeface="IBM Plex Sans"/>
              </a:rPr>
              <a:t>K-Nearest Neighbors</a:t>
            </a:r>
          </a:p>
          <a:p>
            <a:pPr algn="l" marL="647700" indent="-323850" lvl="1">
              <a:lnSpc>
                <a:spcPts val="5400"/>
              </a:lnSpc>
              <a:buFont typeface="Arial"/>
              <a:buChar char="•"/>
            </a:pPr>
            <a:r>
              <a:rPr lang="en-US" sz="3000" spc="-42">
                <a:solidFill>
                  <a:srgbClr val="000000"/>
                </a:solidFill>
                <a:latin typeface="IBM Plex Sans"/>
                <a:ea typeface="IBM Plex Sans"/>
                <a:cs typeface="IBM Plex Sans"/>
                <a:sym typeface="IBM Plex Sans"/>
              </a:rPr>
              <a:t>Logistic Regression</a:t>
            </a:r>
          </a:p>
          <a:p>
            <a:pPr algn="l" marL="647700" indent="-323850" lvl="1">
              <a:lnSpc>
                <a:spcPts val="5400"/>
              </a:lnSpc>
              <a:buFont typeface="Arial"/>
              <a:buChar char="•"/>
            </a:pPr>
            <a:r>
              <a:rPr lang="en-US" sz="3000" spc="-42">
                <a:solidFill>
                  <a:srgbClr val="000000"/>
                </a:solidFill>
                <a:latin typeface="IBM Plex Sans"/>
                <a:ea typeface="IBM Plex Sans"/>
                <a:cs typeface="IBM Plex Sans"/>
                <a:sym typeface="IBM Plex Sans"/>
              </a:rPr>
              <a:t>Decision Tree</a:t>
            </a:r>
          </a:p>
        </p:txBody>
      </p:sp>
      <p:sp>
        <p:nvSpPr>
          <p:cNvPr name="AutoShape 7" id="7"/>
          <p:cNvSpPr/>
          <p:nvPr/>
        </p:nvSpPr>
        <p:spPr>
          <a:xfrm flipV="true">
            <a:off x="9150313" y="2596521"/>
            <a:ext cx="0" cy="7360920"/>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9719791" y="2671191"/>
            <a:ext cx="4062373" cy="588576"/>
          </a:xfrm>
          <a:prstGeom prst="rect">
            <a:avLst/>
          </a:prstGeom>
        </p:spPr>
        <p:txBody>
          <a:bodyPr anchor="t" rtlCol="false" tIns="0" lIns="0" bIns="0" rIns="0">
            <a:spAutoFit/>
          </a:bodyPr>
          <a:lstStyle/>
          <a:p>
            <a:pPr algn="ctr">
              <a:lnSpc>
                <a:spcPts val="4899"/>
              </a:lnSpc>
              <a:spcBef>
                <a:spcPct val="0"/>
              </a:spcBef>
            </a:pPr>
            <a:r>
              <a:rPr lang="en-US" sz="3499" spc="-48">
                <a:solidFill>
                  <a:srgbClr val="000000"/>
                </a:solidFill>
                <a:latin typeface="IBM Plex Sans"/>
                <a:ea typeface="IBM Plex Sans"/>
                <a:cs typeface="IBM Plex Sans"/>
                <a:sym typeface="IBM Plex Sans"/>
              </a:rPr>
              <a:t>Regression (Hồi Quy)</a:t>
            </a:r>
          </a:p>
        </p:txBody>
      </p:sp>
      <p:sp>
        <p:nvSpPr>
          <p:cNvPr name="TextBox 9" id="9"/>
          <p:cNvSpPr txBox="true"/>
          <p:nvPr/>
        </p:nvSpPr>
        <p:spPr>
          <a:xfrm rot="0">
            <a:off x="9719791" y="3474173"/>
            <a:ext cx="5124083" cy="1992013"/>
          </a:xfrm>
          <a:prstGeom prst="rect">
            <a:avLst/>
          </a:prstGeom>
        </p:spPr>
        <p:txBody>
          <a:bodyPr anchor="t" rtlCol="false" tIns="0" lIns="0" bIns="0" rIns="0">
            <a:spAutoFit/>
          </a:bodyPr>
          <a:lstStyle/>
          <a:p>
            <a:pPr algn="l" marL="647700" indent="-323850" lvl="1">
              <a:lnSpc>
                <a:spcPts val="5400"/>
              </a:lnSpc>
              <a:buFont typeface="Arial"/>
              <a:buChar char="•"/>
            </a:pPr>
            <a:r>
              <a:rPr lang="en-US" sz="3000" spc="-42">
                <a:solidFill>
                  <a:srgbClr val="000000"/>
                </a:solidFill>
                <a:latin typeface="IBM Plex Sans"/>
                <a:ea typeface="IBM Plex Sans"/>
                <a:cs typeface="IBM Plex Sans"/>
                <a:sym typeface="IBM Plex Sans"/>
              </a:rPr>
              <a:t>Linear Regression</a:t>
            </a:r>
          </a:p>
          <a:p>
            <a:pPr algn="l" marL="647700" indent="-323850" lvl="1">
              <a:lnSpc>
                <a:spcPts val="5400"/>
              </a:lnSpc>
              <a:buFont typeface="Arial"/>
              <a:buChar char="•"/>
            </a:pPr>
            <a:r>
              <a:rPr lang="en-US" sz="3000" spc="-42">
                <a:solidFill>
                  <a:srgbClr val="000000"/>
                </a:solidFill>
                <a:latin typeface="IBM Plex Sans"/>
                <a:ea typeface="IBM Plex Sans"/>
                <a:cs typeface="IBM Plex Sans"/>
                <a:sym typeface="IBM Plex Sans"/>
              </a:rPr>
              <a:t>Random Forest Regression</a:t>
            </a:r>
          </a:p>
          <a:p>
            <a:pPr algn="l">
              <a:lnSpc>
                <a:spcPts val="5400"/>
              </a:lnSpc>
            </a:pPr>
          </a:p>
        </p:txBody>
      </p:sp>
      <p:sp>
        <p:nvSpPr>
          <p:cNvPr name="TextBox 10" id="10"/>
          <p:cNvSpPr txBox="true"/>
          <p:nvPr/>
        </p:nvSpPr>
        <p:spPr>
          <a:xfrm rot="0">
            <a:off x="925939" y="1688392"/>
            <a:ext cx="5346273" cy="588576"/>
          </a:xfrm>
          <a:prstGeom prst="rect">
            <a:avLst/>
          </a:prstGeom>
        </p:spPr>
        <p:txBody>
          <a:bodyPr anchor="t" rtlCol="false" tIns="0" lIns="0" bIns="0" rIns="0">
            <a:spAutoFit/>
          </a:bodyPr>
          <a:lstStyle/>
          <a:p>
            <a:pPr algn="l">
              <a:lnSpc>
                <a:spcPts val="4899"/>
              </a:lnSpc>
              <a:spcBef>
                <a:spcPct val="0"/>
              </a:spcBef>
            </a:pPr>
            <a:r>
              <a:rPr lang="en-US" sz="3499" spc="-48">
                <a:solidFill>
                  <a:srgbClr val="000000"/>
                </a:solidFill>
                <a:latin typeface="IBM Plex Sans"/>
                <a:ea typeface="IBM Plex Sans"/>
                <a:cs typeface="IBM Plex Sans"/>
                <a:sym typeface="IBM Plex Sans"/>
              </a:rPr>
              <a:t>Các thuật toán sử dụng: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Freeform 3" id="3"/>
          <p:cNvSpPr/>
          <p:nvPr/>
        </p:nvSpPr>
        <p:spPr>
          <a:xfrm flipH="false" flipV="false" rot="0">
            <a:off x="758397" y="3176131"/>
            <a:ext cx="16258171" cy="4227124"/>
          </a:xfrm>
          <a:custGeom>
            <a:avLst/>
            <a:gdLst/>
            <a:ahLst/>
            <a:cxnLst/>
            <a:rect r="r" b="b" t="t" l="l"/>
            <a:pathLst>
              <a:path h="4227124" w="16258171">
                <a:moveTo>
                  <a:pt x="0" y="0"/>
                </a:moveTo>
                <a:lnTo>
                  <a:pt x="16258171" y="0"/>
                </a:lnTo>
                <a:lnTo>
                  <a:pt x="16258171" y="4227124"/>
                </a:lnTo>
                <a:lnTo>
                  <a:pt x="0" y="4227124"/>
                </a:lnTo>
                <a:lnTo>
                  <a:pt x="0" y="0"/>
                </a:lnTo>
                <a:close/>
              </a:path>
            </a:pathLst>
          </a:custGeom>
          <a:blipFill>
            <a:blip r:embed="rId3"/>
            <a:stretch>
              <a:fillRect l="0" t="0" r="0" b="0"/>
            </a:stretch>
          </a:blipFill>
        </p:spPr>
      </p:sp>
      <p:sp>
        <p:nvSpPr>
          <p:cNvPr name="TextBox 4" id="4"/>
          <p:cNvSpPr txBox="true"/>
          <p:nvPr/>
        </p:nvSpPr>
        <p:spPr>
          <a:xfrm rot="0">
            <a:off x="4243090" y="16128"/>
            <a:ext cx="10547568" cy="1748471"/>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Đặc Điểm Dữ Liệu</a:t>
            </a:r>
          </a:p>
          <a:p>
            <a:pPr algn="ctr">
              <a:lnSpc>
                <a:spcPts val="7200"/>
              </a:lnSpc>
            </a:pPr>
          </a:p>
        </p:txBody>
      </p:sp>
      <p:sp>
        <p:nvSpPr>
          <p:cNvPr name="TextBox 5" id="5"/>
          <p:cNvSpPr txBox="true"/>
          <p:nvPr/>
        </p:nvSpPr>
        <p:spPr>
          <a:xfrm rot="0">
            <a:off x="644363" y="2218610"/>
            <a:ext cx="11344621" cy="574381"/>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Thống kê dữ liệu: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Freeform 3" id="3"/>
          <p:cNvSpPr/>
          <p:nvPr/>
        </p:nvSpPr>
        <p:spPr>
          <a:xfrm flipH="false" flipV="false" rot="0">
            <a:off x="758397" y="3064984"/>
            <a:ext cx="6968569" cy="6193316"/>
          </a:xfrm>
          <a:custGeom>
            <a:avLst/>
            <a:gdLst/>
            <a:ahLst/>
            <a:cxnLst/>
            <a:rect r="r" b="b" t="t" l="l"/>
            <a:pathLst>
              <a:path h="6193316" w="6968569">
                <a:moveTo>
                  <a:pt x="0" y="0"/>
                </a:moveTo>
                <a:lnTo>
                  <a:pt x="6968570" y="0"/>
                </a:lnTo>
                <a:lnTo>
                  <a:pt x="6968570" y="6193316"/>
                </a:lnTo>
                <a:lnTo>
                  <a:pt x="0" y="6193316"/>
                </a:lnTo>
                <a:lnTo>
                  <a:pt x="0" y="0"/>
                </a:lnTo>
                <a:close/>
              </a:path>
            </a:pathLst>
          </a:custGeom>
          <a:blipFill>
            <a:blip r:embed="rId3"/>
            <a:stretch>
              <a:fillRect l="0" t="0" r="0" b="0"/>
            </a:stretch>
          </a:blipFill>
        </p:spPr>
      </p:sp>
      <p:sp>
        <p:nvSpPr>
          <p:cNvPr name="Freeform 4" id="4"/>
          <p:cNvSpPr/>
          <p:nvPr/>
        </p:nvSpPr>
        <p:spPr>
          <a:xfrm flipH="false" flipV="false" rot="0">
            <a:off x="8710856" y="3064984"/>
            <a:ext cx="9577144" cy="2430200"/>
          </a:xfrm>
          <a:custGeom>
            <a:avLst/>
            <a:gdLst/>
            <a:ahLst/>
            <a:cxnLst/>
            <a:rect r="r" b="b" t="t" l="l"/>
            <a:pathLst>
              <a:path h="2430200" w="9577144">
                <a:moveTo>
                  <a:pt x="0" y="0"/>
                </a:moveTo>
                <a:lnTo>
                  <a:pt x="9577144" y="0"/>
                </a:lnTo>
                <a:lnTo>
                  <a:pt x="9577144" y="2430200"/>
                </a:lnTo>
                <a:lnTo>
                  <a:pt x="0" y="2430200"/>
                </a:lnTo>
                <a:lnTo>
                  <a:pt x="0" y="0"/>
                </a:lnTo>
                <a:close/>
              </a:path>
            </a:pathLst>
          </a:custGeom>
          <a:blipFill>
            <a:blip r:embed="rId4"/>
            <a:stretch>
              <a:fillRect l="0" t="0" r="0" b="0"/>
            </a:stretch>
          </a:blipFill>
        </p:spPr>
      </p:sp>
      <p:sp>
        <p:nvSpPr>
          <p:cNvPr name="TextBox 5" id="5"/>
          <p:cNvSpPr txBox="true"/>
          <p:nvPr/>
        </p:nvSpPr>
        <p:spPr>
          <a:xfrm rot="0">
            <a:off x="4243090" y="16128"/>
            <a:ext cx="10547568" cy="1748471"/>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Đặc Điểm Dữ Liệu</a:t>
            </a:r>
          </a:p>
          <a:p>
            <a:pPr algn="ctr">
              <a:lnSpc>
                <a:spcPts val="7200"/>
              </a:lnSpc>
            </a:pPr>
          </a:p>
        </p:txBody>
      </p:sp>
      <p:sp>
        <p:nvSpPr>
          <p:cNvPr name="TextBox 6" id="6"/>
          <p:cNvSpPr txBox="true"/>
          <p:nvPr/>
        </p:nvSpPr>
        <p:spPr>
          <a:xfrm rot="0">
            <a:off x="644363" y="2218610"/>
            <a:ext cx="11344621" cy="574381"/>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Kiểm tra kiểu dữ liệu:</a:t>
            </a:r>
          </a:p>
        </p:txBody>
      </p:sp>
      <p:sp>
        <p:nvSpPr>
          <p:cNvPr name="AutoShape 7" id="7"/>
          <p:cNvSpPr/>
          <p:nvPr/>
        </p:nvSpPr>
        <p:spPr>
          <a:xfrm flipV="true">
            <a:off x="8093387" y="2792991"/>
            <a:ext cx="0" cy="7360920"/>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8710856" y="2218610"/>
            <a:ext cx="11344621" cy="574381"/>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Kiểm tra cột trong DF và thống kê 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TextBox 3" id="3"/>
          <p:cNvSpPr txBox="true"/>
          <p:nvPr/>
        </p:nvSpPr>
        <p:spPr>
          <a:xfrm rot="0">
            <a:off x="644363" y="2218610"/>
            <a:ext cx="11344621" cy="574381"/>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Kiểm tra kiểu có tồn tại null không:</a:t>
            </a:r>
          </a:p>
        </p:txBody>
      </p:sp>
      <p:sp>
        <p:nvSpPr>
          <p:cNvPr name="Freeform 4" id="4"/>
          <p:cNvSpPr/>
          <p:nvPr/>
        </p:nvSpPr>
        <p:spPr>
          <a:xfrm flipH="false" flipV="false" rot="0">
            <a:off x="644363" y="3101584"/>
            <a:ext cx="7117591" cy="6156716"/>
          </a:xfrm>
          <a:custGeom>
            <a:avLst/>
            <a:gdLst/>
            <a:ahLst/>
            <a:cxnLst/>
            <a:rect r="r" b="b" t="t" l="l"/>
            <a:pathLst>
              <a:path h="6156716" w="7117591">
                <a:moveTo>
                  <a:pt x="0" y="0"/>
                </a:moveTo>
                <a:lnTo>
                  <a:pt x="7117591" y="0"/>
                </a:lnTo>
                <a:lnTo>
                  <a:pt x="7117591" y="6156716"/>
                </a:lnTo>
                <a:lnTo>
                  <a:pt x="0" y="6156716"/>
                </a:lnTo>
                <a:lnTo>
                  <a:pt x="0" y="0"/>
                </a:lnTo>
                <a:close/>
              </a:path>
            </a:pathLst>
          </a:custGeom>
          <a:blipFill>
            <a:blip r:embed="rId3"/>
            <a:stretch>
              <a:fillRect l="0" t="0" r="0" b="0"/>
            </a:stretch>
          </a:blipFill>
        </p:spPr>
      </p:sp>
      <p:sp>
        <p:nvSpPr>
          <p:cNvPr name="Freeform 5" id="5"/>
          <p:cNvSpPr/>
          <p:nvPr/>
        </p:nvSpPr>
        <p:spPr>
          <a:xfrm flipH="false" flipV="false" rot="0">
            <a:off x="7858038" y="3101584"/>
            <a:ext cx="11301259" cy="1101873"/>
          </a:xfrm>
          <a:custGeom>
            <a:avLst/>
            <a:gdLst/>
            <a:ahLst/>
            <a:cxnLst/>
            <a:rect r="r" b="b" t="t" l="l"/>
            <a:pathLst>
              <a:path h="1101873" w="11301259">
                <a:moveTo>
                  <a:pt x="0" y="0"/>
                </a:moveTo>
                <a:lnTo>
                  <a:pt x="11301259" y="0"/>
                </a:lnTo>
                <a:lnTo>
                  <a:pt x="11301259" y="1101873"/>
                </a:lnTo>
                <a:lnTo>
                  <a:pt x="0" y="1101873"/>
                </a:lnTo>
                <a:lnTo>
                  <a:pt x="0" y="0"/>
                </a:lnTo>
                <a:close/>
              </a:path>
            </a:pathLst>
          </a:custGeom>
          <a:blipFill>
            <a:blip r:embed="rId4"/>
            <a:stretch>
              <a:fillRect l="0" t="0" r="0" b="0"/>
            </a:stretch>
          </a:blipFill>
        </p:spPr>
      </p:sp>
      <p:sp>
        <p:nvSpPr>
          <p:cNvPr name="Freeform 6" id="6"/>
          <p:cNvSpPr/>
          <p:nvPr/>
        </p:nvSpPr>
        <p:spPr>
          <a:xfrm flipH="false" flipV="false" rot="0">
            <a:off x="8034192" y="5570269"/>
            <a:ext cx="11301259" cy="819341"/>
          </a:xfrm>
          <a:custGeom>
            <a:avLst/>
            <a:gdLst/>
            <a:ahLst/>
            <a:cxnLst/>
            <a:rect r="r" b="b" t="t" l="l"/>
            <a:pathLst>
              <a:path h="819341" w="11301259">
                <a:moveTo>
                  <a:pt x="0" y="0"/>
                </a:moveTo>
                <a:lnTo>
                  <a:pt x="11301259" y="0"/>
                </a:lnTo>
                <a:lnTo>
                  <a:pt x="11301259" y="819341"/>
                </a:lnTo>
                <a:lnTo>
                  <a:pt x="0" y="819341"/>
                </a:lnTo>
                <a:lnTo>
                  <a:pt x="0" y="0"/>
                </a:lnTo>
                <a:close/>
              </a:path>
            </a:pathLst>
          </a:custGeom>
          <a:blipFill>
            <a:blip r:embed="rId5"/>
            <a:stretch>
              <a:fillRect l="0" t="0" r="0" b="0"/>
            </a:stretch>
          </a:blipFill>
        </p:spPr>
      </p:sp>
      <p:sp>
        <p:nvSpPr>
          <p:cNvPr name="TextBox 7" id="7"/>
          <p:cNvSpPr txBox="true"/>
          <p:nvPr/>
        </p:nvSpPr>
        <p:spPr>
          <a:xfrm rot="0">
            <a:off x="4243090" y="16128"/>
            <a:ext cx="10547568" cy="1748471"/>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Đặc Điểm Dữ Liệu</a:t>
            </a:r>
          </a:p>
          <a:p>
            <a:pPr algn="ctr">
              <a:lnSpc>
                <a:spcPts val="7200"/>
              </a:lnSpc>
            </a:pPr>
          </a:p>
        </p:txBody>
      </p:sp>
      <p:sp>
        <p:nvSpPr>
          <p:cNvPr name="TextBox 8" id="8"/>
          <p:cNvSpPr txBox="true"/>
          <p:nvPr/>
        </p:nvSpPr>
        <p:spPr>
          <a:xfrm rot="0">
            <a:off x="8034192" y="2218610"/>
            <a:ext cx="12293523" cy="574381"/>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Kiểm tra xem y có tồn tại giá trị khác không:</a:t>
            </a:r>
          </a:p>
        </p:txBody>
      </p:sp>
      <p:sp>
        <p:nvSpPr>
          <p:cNvPr name="AutoShape 9" id="9"/>
          <p:cNvSpPr/>
          <p:nvPr/>
        </p:nvSpPr>
        <p:spPr>
          <a:xfrm flipV="true">
            <a:off x="7365015" y="2792991"/>
            <a:ext cx="0" cy="7360920"/>
          </a:xfrm>
          <a:prstGeom prst="line">
            <a:avLst/>
          </a:prstGeom>
          <a:ln cap="flat" w="38100">
            <a:solidFill>
              <a:srgbClr val="000000"/>
            </a:solidFill>
            <a:prstDash val="solid"/>
            <a:headEnd type="none" len="sm" w="sm"/>
            <a:tailEnd type="none" len="sm" w="sm"/>
          </a:ln>
        </p:spPr>
      </p:sp>
      <p:sp>
        <p:nvSpPr>
          <p:cNvPr name="TextBox 10" id="10"/>
          <p:cNvSpPr txBox="true"/>
          <p:nvPr/>
        </p:nvSpPr>
        <p:spPr>
          <a:xfrm rot="0">
            <a:off x="8034192" y="4567263"/>
            <a:ext cx="12293523" cy="574381"/>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Kiểm tra xem trong cột age có chứa giá trị số âm không: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397" y="419627"/>
            <a:ext cx="2358390" cy="1301115"/>
          </a:xfrm>
          <a:custGeom>
            <a:avLst/>
            <a:gdLst/>
            <a:ahLst/>
            <a:cxnLst/>
            <a:rect r="r" b="b" t="t" l="l"/>
            <a:pathLst>
              <a:path h="1301115" w="2358390">
                <a:moveTo>
                  <a:pt x="0" y="0"/>
                </a:moveTo>
                <a:lnTo>
                  <a:pt x="2358390" y="0"/>
                </a:lnTo>
                <a:lnTo>
                  <a:pt x="2358390" y="1301115"/>
                </a:lnTo>
                <a:lnTo>
                  <a:pt x="0" y="1301115"/>
                </a:lnTo>
                <a:lnTo>
                  <a:pt x="0" y="0"/>
                </a:lnTo>
                <a:close/>
              </a:path>
            </a:pathLst>
          </a:custGeom>
          <a:blipFill>
            <a:blip r:embed="rId2"/>
            <a:stretch>
              <a:fillRect l="0" t="0" r="0" b="0"/>
            </a:stretch>
          </a:blipFill>
        </p:spPr>
      </p:sp>
      <p:sp>
        <p:nvSpPr>
          <p:cNvPr name="Freeform 3" id="3"/>
          <p:cNvSpPr/>
          <p:nvPr/>
        </p:nvSpPr>
        <p:spPr>
          <a:xfrm flipH="false" flipV="false" rot="0">
            <a:off x="580344" y="3034514"/>
            <a:ext cx="7325491" cy="6107628"/>
          </a:xfrm>
          <a:custGeom>
            <a:avLst/>
            <a:gdLst/>
            <a:ahLst/>
            <a:cxnLst/>
            <a:rect r="r" b="b" t="t" l="l"/>
            <a:pathLst>
              <a:path h="6107628" w="7325491">
                <a:moveTo>
                  <a:pt x="0" y="0"/>
                </a:moveTo>
                <a:lnTo>
                  <a:pt x="7325491" y="0"/>
                </a:lnTo>
                <a:lnTo>
                  <a:pt x="7325491" y="6107628"/>
                </a:lnTo>
                <a:lnTo>
                  <a:pt x="0" y="6107628"/>
                </a:lnTo>
                <a:lnTo>
                  <a:pt x="0" y="0"/>
                </a:lnTo>
                <a:close/>
              </a:path>
            </a:pathLst>
          </a:custGeom>
          <a:blipFill>
            <a:blip r:embed="rId3"/>
            <a:stretch>
              <a:fillRect l="0" t="0" r="0" b="0"/>
            </a:stretch>
          </a:blipFill>
        </p:spPr>
      </p:sp>
      <p:sp>
        <p:nvSpPr>
          <p:cNvPr name="Freeform 4" id="4"/>
          <p:cNvSpPr/>
          <p:nvPr/>
        </p:nvSpPr>
        <p:spPr>
          <a:xfrm flipH="false" flipV="false" rot="0">
            <a:off x="9381077" y="2539138"/>
            <a:ext cx="7878223" cy="5987449"/>
          </a:xfrm>
          <a:custGeom>
            <a:avLst/>
            <a:gdLst/>
            <a:ahLst/>
            <a:cxnLst/>
            <a:rect r="r" b="b" t="t" l="l"/>
            <a:pathLst>
              <a:path h="5987449" w="7878223">
                <a:moveTo>
                  <a:pt x="0" y="0"/>
                </a:moveTo>
                <a:lnTo>
                  <a:pt x="7878223" y="0"/>
                </a:lnTo>
                <a:lnTo>
                  <a:pt x="7878223" y="5987450"/>
                </a:lnTo>
                <a:lnTo>
                  <a:pt x="0" y="5987450"/>
                </a:lnTo>
                <a:lnTo>
                  <a:pt x="0" y="0"/>
                </a:lnTo>
                <a:close/>
              </a:path>
            </a:pathLst>
          </a:custGeom>
          <a:blipFill>
            <a:blip r:embed="rId4"/>
            <a:stretch>
              <a:fillRect l="0" t="0" r="0" b="0"/>
            </a:stretch>
          </a:blipFill>
        </p:spPr>
      </p:sp>
      <p:sp>
        <p:nvSpPr>
          <p:cNvPr name="TextBox 5" id="5"/>
          <p:cNvSpPr txBox="true"/>
          <p:nvPr/>
        </p:nvSpPr>
        <p:spPr>
          <a:xfrm rot="0">
            <a:off x="4243090" y="16128"/>
            <a:ext cx="10547568" cy="1748471"/>
          </a:xfrm>
          <a:prstGeom prst="rect">
            <a:avLst/>
          </a:prstGeom>
        </p:spPr>
        <p:txBody>
          <a:bodyPr anchor="t" rtlCol="false" tIns="0" lIns="0" bIns="0" rIns="0">
            <a:spAutoFit/>
          </a:bodyPr>
          <a:lstStyle/>
          <a:p>
            <a:pPr algn="ctr">
              <a:lnSpc>
                <a:spcPts val="7200"/>
              </a:lnSpc>
            </a:pPr>
            <a:r>
              <a:rPr lang="en-US" sz="4004" spc="-56">
                <a:solidFill>
                  <a:srgbClr val="000000"/>
                </a:solidFill>
                <a:latin typeface="IBM Plex Sans"/>
                <a:ea typeface="IBM Plex Sans"/>
                <a:cs typeface="IBM Plex Sans"/>
                <a:sym typeface="IBM Plex Sans"/>
              </a:rPr>
              <a:t>Đặc Điểm Dữ Liệu</a:t>
            </a:r>
          </a:p>
          <a:p>
            <a:pPr algn="ctr">
              <a:lnSpc>
                <a:spcPts val="7200"/>
              </a:lnSpc>
            </a:pPr>
          </a:p>
        </p:txBody>
      </p:sp>
      <p:sp>
        <p:nvSpPr>
          <p:cNvPr name="TextBox 6" id="6"/>
          <p:cNvSpPr txBox="true"/>
          <p:nvPr/>
        </p:nvSpPr>
        <p:spPr>
          <a:xfrm rot="0">
            <a:off x="644363" y="2218610"/>
            <a:ext cx="11344621" cy="574381"/>
          </a:xfrm>
          <a:prstGeom prst="rect">
            <a:avLst/>
          </a:prstGeom>
        </p:spPr>
        <p:txBody>
          <a:bodyPr anchor="t" rtlCol="false" tIns="0" lIns="0" bIns="0" rIns="0">
            <a:spAutoFit/>
          </a:bodyPr>
          <a:lstStyle/>
          <a:p>
            <a:pPr algn="l">
              <a:lnSpc>
                <a:spcPts val="4759"/>
              </a:lnSpc>
            </a:pPr>
            <a:r>
              <a:rPr lang="en-US" sz="3399">
                <a:solidFill>
                  <a:srgbClr val="000000"/>
                </a:solidFill>
                <a:latin typeface="IBM Plex Sans Condensed"/>
                <a:ea typeface="IBM Plex Sans Condensed"/>
                <a:cs typeface="IBM Plex Sans Condensed"/>
                <a:sym typeface="IBM Plex Sans Condensed"/>
              </a:rPr>
              <a:t>Vài biểu đồ phân phối dữ liệu:</a:t>
            </a:r>
          </a:p>
        </p:txBody>
      </p:sp>
      <p:sp>
        <p:nvSpPr>
          <p:cNvPr name="TextBox 7" id="7"/>
          <p:cNvSpPr txBox="true"/>
          <p:nvPr/>
        </p:nvSpPr>
        <p:spPr>
          <a:xfrm rot="0">
            <a:off x="2926630" y="8759683"/>
            <a:ext cx="2841167" cy="382460"/>
          </a:xfrm>
          <a:prstGeom prst="rect">
            <a:avLst/>
          </a:prstGeom>
        </p:spPr>
        <p:txBody>
          <a:bodyPr anchor="t" rtlCol="false" tIns="0" lIns="0" bIns="0" rIns="0">
            <a:spAutoFit/>
          </a:bodyPr>
          <a:lstStyle/>
          <a:p>
            <a:pPr algn="l">
              <a:lnSpc>
                <a:spcPts val="3220"/>
              </a:lnSpc>
            </a:pPr>
            <a:r>
              <a:rPr lang="en-US" sz="2300" i="true">
                <a:solidFill>
                  <a:srgbClr val="000000"/>
                </a:solidFill>
                <a:latin typeface="IBM Plex Sans Condensed Italics"/>
                <a:ea typeface="IBM Plex Sans Condensed Italics"/>
                <a:cs typeface="IBM Plex Sans Condensed Italics"/>
                <a:sym typeface="IBM Plex Sans Condensed Italics"/>
              </a:rPr>
              <a:t>phân phối dữ liệu cột y</a:t>
            </a:r>
          </a:p>
        </p:txBody>
      </p:sp>
      <p:sp>
        <p:nvSpPr>
          <p:cNvPr name="TextBox 8" id="8"/>
          <p:cNvSpPr txBox="true"/>
          <p:nvPr/>
        </p:nvSpPr>
        <p:spPr>
          <a:xfrm rot="0">
            <a:off x="12607383" y="8592265"/>
            <a:ext cx="3129420" cy="382460"/>
          </a:xfrm>
          <a:prstGeom prst="rect">
            <a:avLst/>
          </a:prstGeom>
        </p:spPr>
        <p:txBody>
          <a:bodyPr anchor="t" rtlCol="false" tIns="0" lIns="0" bIns="0" rIns="0">
            <a:spAutoFit/>
          </a:bodyPr>
          <a:lstStyle/>
          <a:p>
            <a:pPr algn="l">
              <a:lnSpc>
                <a:spcPts val="3220"/>
              </a:lnSpc>
            </a:pPr>
            <a:r>
              <a:rPr lang="en-US" sz="2300" i="true">
                <a:solidFill>
                  <a:srgbClr val="000000"/>
                </a:solidFill>
                <a:latin typeface="IBM Plex Sans Condensed Italics"/>
                <a:ea typeface="IBM Plex Sans Condensed Italics"/>
                <a:cs typeface="IBM Plex Sans Condensed Italics"/>
                <a:sym typeface="IBM Plex Sans Condensed Italics"/>
              </a:rPr>
              <a:t>phân phối dữ liệu cột 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DAGUwt6l5rQ</dc:identifier>
  <dcterms:modified xsi:type="dcterms:W3CDTF">2011-08-01T06:04:30Z</dcterms:modified>
  <cp:revision>1</cp:revision>
  <dc:title>Machine Learning</dc:title>
</cp:coreProperties>
</file>